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slides/charts/chart1.xml" ContentType="application/vnd.openxmlformats-officedocument.drawingml.chart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charts/chart2.xml" ContentType="application/vnd.openxmlformats-officedocument.drawingml.chart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charts/chart3.xml" ContentType="application/vnd.openxmlformats-officedocument.drawingml.chart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39212a50d864c46" /><Relationship Type="http://schemas.openxmlformats.org/officeDocument/2006/relationships/extended-properties" Target="/docProps/app.xml" Id="R9c59776a121544a1" /><Relationship Type="http://schemas.openxmlformats.org/officeDocument/2006/relationships/officeDocument" Target="/ppt/presentation.xml" Id="R3331a2e10a974a3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2705fa5b6d24140"/>
  </p:sldMasterIdLst>
  <p:notesMasterIdLst>
    <p:notesMasterId xmlns:r="http://schemas.openxmlformats.org/officeDocument/2006/relationships" r:id="R644a17e5e4174f4e"/>
  </p:notesMasterIdLst>
  <p:sldIdLst>
    <p:sldId xmlns:r="http://schemas.openxmlformats.org/officeDocument/2006/relationships" id="256" r:id="Re3ed5e667106481a"/>
    <p:sldId xmlns:r="http://schemas.openxmlformats.org/officeDocument/2006/relationships" id="257" r:id="R6a48874597fc4cfa"/>
    <p:sldId xmlns:r="http://schemas.openxmlformats.org/officeDocument/2006/relationships" id="258" r:id="Rc6d3c6b79b194765"/>
    <p:sldId xmlns:r="http://schemas.openxmlformats.org/officeDocument/2006/relationships" id="259" r:id="R74815215359347a9"/>
    <p:sldId xmlns:r="http://schemas.openxmlformats.org/officeDocument/2006/relationships" id="260" r:id="Rf06ee5396a4f46ea"/>
    <p:sldId xmlns:r="http://schemas.openxmlformats.org/officeDocument/2006/relationships" id="261" r:id="R8c0a0170328c4752"/>
    <p:sldId xmlns:r="http://schemas.openxmlformats.org/officeDocument/2006/relationships" id="262" r:id="R2e7036d1654e4834"/>
    <p:sldId xmlns:r="http://schemas.openxmlformats.org/officeDocument/2006/relationships" id="263" r:id="R54a14adafa144e83"/>
    <p:sldId xmlns:r="http://schemas.openxmlformats.org/officeDocument/2006/relationships" id="264" r:id="R817d6d41dad74414"/>
    <p:sldId xmlns:r="http://schemas.openxmlformats.org/officeDocument/2006/relationships" id="265" r:id="R3baa45f9a4954303"/>
    <p:sldId xmlns:r="http://schemas.openxmlformats.org/officeDocument/2006/relationships" id="266" r:id="R9fce3465326b4a31"/>
    <p:sldId xmlns:r="http://schemas.openxmlformats.org/officeDocument/2006/relationships" id="267" r:id="R19f100cdd7874f54"/>
  </p:sldIdLst>
  <p:sldSz cx="12192000" cy="6858000"/>
  <p:notesSz cx="6858000" cy="9144000"/>
  <p:defaultTextStyle>
    <a:defPPr xmlns:a="http://schemas.openxmlformats.org/drawingml/2006/main">
      <a:buNone/>
    </a:defPPr>
    <a:lvl1pPr xmlns:a="http://schemas.openxmlformats.org/drawingml/2006/main" marL="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35a0e2e7bde4949" /><Relationship Type="http://schemas.openxmlformats.org/officeDocument/2006/relationships/slideMaster" Target="/ppt/slideMasters/slideMaster1.xml" Id="Rf2705fa5b6d24140" /><Relationship Type="http://schemas.openxmlformats.org/officeDocument/2006/relationships/notesMaster" Target="/ppt/notesMasters/notesMaster1.xml" Id="R644a17e5e4174f4e" /><Relationship Type="http://schemas.openxmlformats.org/officeDocument/2006/relationships/presProps" Target="/ppt/presProps.xml" Id="R7badbff02d3a421f" /><Relationship Type="http://schemas.openxmlformats.org/officeDocument/2006/relationships/viewProps" Target="/ppt/viewProps.xml" Id="Rd4b691ed39fd4dc9" /><Relationship Type="http://schemas.openxmlformats.org/officeDocument/2006/relationships/tableStyles" Target="/ppt/tableStyles.xml" Id="Ra9abf58fa2134b86" /><Relationship Type="http://schemas.openxmlformats.org/officeDocument/2006/relationships/slide" Target="/ppt/slides/slide1.xml" Id="Re3ed5e667106481a" /><Relationship Type="http://schemas.openxmlformats.org/officeDocument/2006/relationships/slide" Target="/ppt/slides/slide2.xml" Id="R6a48874597fc4cfa" /><Relationship Type="http://schemas.openxmlformats.org/officeDocument/2006/relationships/slide" Target="/ppt/slides/slide3.xml" Id="Rc6d3c6b79b194765" /><Relationship Type="http://schemas.openxmlformats.org/officeDocument/2006/relationships/slide" Target="/ppt/slides/slide4.xml" Id="R74815215359347a9" /><Relationship Type="http://schemas.openxmlformats.org/officeDocument/2006/relationships/slide" Target="/ppt/slides/slide5.xml" Id="Rf06ee5396a4f46ea" /><Relationship Type="http://schemas.openxmlformats.org/officeDocument/2006/relationships/slide" Target="/ppt/slides/slide6.xml" Id="R8c0a0170328c4752" /><Relationship Type="http://schemas.openxmlformats.org/officeDocument/2006/relationships/slide" Target="/ppt/slides/slide7.xml" Id="R2e7036d1654e4834" /><Relationship Type="http://schemas.openxmlformats.org/officeDocument/2006/relationships/slide" Target="/ppt/slides/slide8.xml" Id="R54a14adafa144e83" /><Relationship Type="http://schemas.openxmlformats.org/officeDocument/2006/relationships/slide" Target="/ppt/slides/slide9.xml" Id="R817d6d41dad74414" /><Relationship Type="http://schemas.openxmlformats.org/officeDocument/2006/relationships/slide" Target="/ppt/slides/slide10.xml" Id="R3baa45f9a4954303" /><Relationship Type="http://schemas.openxmlformats.org/officeDocument/2006/relationships/slide" Target="/ppt/slides/slide11.xml" Id="R9fce3465326b4a31" /><Relationship Type="http://schemas.openxmlformats.org/officeDocument/2006/relationships/slide" Target="/ppt/slides/slide12.xml" Id="R19f100cdd7874f5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50cc0f00e0c4a5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F6152"/>
      </a:hlink>
      <a:folHlink>
        <a:srgbClr val="3F615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8d089aded884cd6" /><Relationship Type="http://schemas.openxmlformats.org/officeDocument/2006/relationships/notesMaster" Target="/ppt/notesMasters/notesMaster1.xml" Id="R29ecd45a0f294d0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19bad73f29443cd" /><Relationship Type="http://schemas.openxmlformats.org/officeDocument/2006/relationships/notesMaster" Target="/ppt/notesMasters/notesMaster1.xml" Id="R3db6fbd036da460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dfbc21a13424e25" /><Relationship Type="http://schemas.openxmlformats.org/officeDocument/2006/relationships/notesMaster" Target="/ppt/notesMasters/notesMaster1.xml" Id="R0739a7a8f61b440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4f360aa448a40da" /><Relationship Type="http://schemas.openxmlformats.org/officeDocument/2006/relationships/notesMaster" Target="/ppt/notesMasters/notesMaster1.xml" Id="R353f17c372084dd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76f4c97181c46f8" /><Relationship Type="http://schemas.openxmlformats.org/officeDocument/2006/relationships/notesMaster" Target="/ppt/notesMasters/notesMaster1.xml" Id="R574664d1bb344ff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41c1fccbfd54a30" /><Relationship Type="http://schemas.openxmlformats.org/officeDocument/2006/relationships/notesMaster" Target="/ppt/notesMasters/notesMaster1.xml" Id="Rc2e26a902e154ee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21bafdcb34146e4" /><Relationship Type="http://schemas.openxmlformats.org/officeDocument/2006/relationships/notesMaster" Target="/ppt/notesMasters/notesMaster1.xml" Id="Rf7220ed038a5437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de41cd8d1124fa6" /><Relationship Type="http://schemas.openxmlformats.org/officeDocument/2006/relationships/notesMaster" Target="/ppt/notesMasters/notesMaster1.xml" Id="Rff40564c889b4af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4ab20c5c4444be1" /><Relationship Type="http://schemas.openxmlformats.org/officeDocument/2006/relationships/notesMaster" Target="/ppt/notesMasters/notesMaster1.xml" Id="Ra266d0e8ed074a7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aa4377470fe4ef7" /><Relationship Type="http://schemas.openxmlformats.org/officeDocument/2006/relationships/notesMaster" Target="/ppt/notesMasters/notesMaster1.xml" Id="R463232fd1572425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e48bf237a9d4716" /><Relationship Type="http://schemas.openxmlformats.org/officeDocument/2006/relationships/notesMaster" Target="/ppt/notesMasters/notesMaster1.xml" Id="R44aebf6cf13f4d5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760b4d4fc104636" /><Relationship Type="http://schemas.openxmlformats.org/officeDocument/2006/relationships/notesMaster" Target="/ppt/notesMasters/notesMaster1.xml" Id="Rfc1712803336423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Energy AI Observatory register - https://energy-ai-observatory-raj.rmistry.chatgpt.site/</a:t>
            </a:r>
          </a:p>
          <a:p xmlns:a="http://schemas.openxmlformats.org/drawingml/2006/main">
            <a:r>
              <a:t>- Ecopetrol 2025 sustainability annex (Circular 031), p.209 - https://www.ecopetrol.com.co/wps/wcm/connect/4fec4771-90bd-446d-a107-cbe140583b88/Circular-031-esp-anexo-vf.pdf?CVID=pP5vUHj&amp;MOD=AJPERES</a:t>
            </a:r>
          </a:p>
          <a:p xmlns:a="http://schemas.openxmlformats.org/drawingml/2006/main">
            <a:r>
              <a:t>- Devon Energy · Moving beyond pilots - https://s2.q4cdn.com/462548525/files/doc_financials/quarterly/2025/q4/Q4-2025-DVN-Q-A-Webcast-Commentary-Transcript.pdf</a:t>
            </a:r>
          </a:p>
          <a:p xmlns:a="http://schemas.openxmlformats.org/drawingml/2006/main">
            <a:r>
              <a:t>- Devon Energy · More than 850 wells live - https://s2.q4cdn.com/462548525/files/doc_financials/quarterly/2026/q1/Q1-2026-DVN-Q-A-Webcast-Commentary-Transcript.pdf</a:t>
            </a:r>
          </a:p>
          <a:p xmlns:a="http://schemas.openxmlformats.org/drawingml/2006/main">
            <a:r>
              <a:t>- Devon Energy · 1,000 wells live - https://s2.q4cdn.com/462548525/files/doc_financials/quarterly/2026/q2/Q2-2026-DVN-Q-A-Webcast-Commentary-Transcript.pdf</a:t>
            </a:r>
          </a:p>
          <a:p xmlns:a="http://schemas.openxmlformats.org/drawingml/2006/main">
            <a:r>
              <a:t>- Chord Energy · About 99% of rod-lift wells - https://ir.chordenergy.com/2026-02-25-Chord-Energy-Reports-Fourth-Quarter-and-Full-Year-2025-Financial-and-Operating-Results%2C-Issues-2026-Outlook-and-Declares-Base-Dividend</a:t>
            </a:r>
          </a:p>
          <a:p xmlns:a="http://schemas.openxmlformats.org/drawingml/2006/main">
            <a:r>
              <a:t>- Chord Energy · Artificial-lift optimization continues - https://ir.chordenergy.com/2026-08-05-Chord-Energy-Reports-Second-Quarter-2026-Financial-and-Operating-Results%2C-Declares-Base-Dividend-and-Updates-2026-Outlook</a:t>
            </a:r>
          </a:p>
          <a:p xmlns:a="http://schemas.openxmlformats.org/drawingml/2006/main">
            <a:r>
              <a:t>- ExxonMobil · More than 1,300 Permian wells - https://jpt.spe.org/gas-lift-optimization-in-the-permian-uses-machine-learning-artificial-intelligence-restricted</a:t>
            </a:r>
          </a:p>
          <a:p xmlns:a="http://schemas.openxmlformats.org/drawingml/2006/main">
            <a:r>
              <a:t>- ExxonMobil · AI monitors production bottlenecks - https://corporate.exxonmobil.com/locations/india/newsroom/2025/turning-artificial-intelligence-into-business-intelligence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>Revision 8 October 2026: counts use Record_type=company_adoption. Outcome_counted excludes overlapping AI-033 and AI-038 portfolio totals. Ecopetrol: 2025 AI portfolio investment and financial benefits, not complete project cost and collected cash. B means other primary publication; source authorship is shown separately. Failed-project search is bounded to this review. Current McKinsey crosswalk covers all 283 profiles. AI-180 is workflow-classified under Maintenance &amp; reliability from its predictive-maintenance purpose; this is an analyst assignment, and IndianOil does not identify the organizational owner or buyer.</a:t>
            </a:r>
          </a:p>
          <a:p xmlns:a="http://schemas.openxmlformats.org/drawingml/2006/main">
            <a:r>
              <a:t>Historical 6 October follow-up: AI-086 compressor result is not explicitly AI-attributed. Devon temporarily paused further video-AI development to prioritize other AI work; restart date unconfirmed. AI-201/202 integration duration and missing full costs are clarified. The earlier follow-up left Shell/Databricks as a lead. A second 6 October source review added AI-276–279 and strengthened AI-054, 088, 089, 092, 094 and 171. Quantum operators remain unnamed; PRIO has historical-origin use; Kiewit is a yard pilot; CNRL denominators are incomplete. TC Energy capital avoidance is a forecast, and chronology is unknown. See the current register and oct6-gap-review.json for sources and decisions.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https://www.aogr.com/magazine/cover-story/devon-energy-stays-ahead-of-technology-curve</a:t>
            </a:r>
          </a:p>
          <a:p xmlns:a="http://schemas.openxmlformats.org/drawingml/2006/main">
            <a:r>
              <a:t>https://jpt.spe.org/case-study-field-deployments-of-ai-based-iocaas-advancing-artificial-lift-and-flow-assurance</a:t>
            </a:r>
          </a:p>
          <a:p xmlns:a="http://schemas.openxmlformats.org/drawingml/2006/main">
            <a:r>
              <a:t>https://energy-ai-observatory-raj.rmistry.chatgpt.site/?research=gaps#research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Energy AI Observatory register (stage and outcome fields) - https://energy-ai-observatory-raj.rmistry.chatgpt.site/#opportunities</a:t>
            </a:r>
          </a:p>
          <a:p xmlns:a="http://schemas.openxmlformats.org/drawingml/2006/main">
            <a:r>
              <a:t>- Ecopetrol 2025 sustainability annex (Circular 031), p.209 - https://www.ecopetrol.com.co/wps/wcm/connect/4fec4771-90bd-446d-a107-cbe140583b88/Circular-031-esp-anexo-vf.pdf?CVID=pP5vUHj&amp;MOD=AJPERES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>Revision 8 October 2026: counts use Record_type=company_adoption. Outcome_counted excludes overlapping AI-033 and AI-038 portfolio totals. Ecopetrol: 2025 AI portfolio investment and financial benefits, not complete project cost and collected cash. B means other primary publication; source authorship is shown separately. Failed-project search is bounded to this review. Current McKinsey crosswalk covers all 283 profiles. AI-180 is workflow-classified under Maintenance &amp; reliability from its predictive-maintenance purpose; this is an analyst assignment, and IndianOil does not identify the organizational owner or buyer.</a:t>
            </a:r>
          </a:p>
          <a:p xmlns:a="http://schemas.openxmlformats.org/drawingml/2006/main">
            <a:r>
              <a:t>Historical 6 October follow-up: AI-086 compressor result is not explicitly AI-attributed. Devon temporarily paused further video-AI development to prioritize other AI work; restart date unconfirmed. AI-201/202 integration duration and missing full costs are clarified. The earlier follow-up left Shell/Databricks as a lead. A second 6 October source review added AI-276–279 and strengthened AI-054, 088, 089, 092, 094 and 171. Quantum operators remain unnamed; PRIO has historical-origin use; Kiewit is a yard pilot; CNRL denominators are incomplete. TC Energy capital avoidance is a forecast, and chronology is unknown. See the current register and oct6-gap-review.json for sources and decisions.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https://www.aogr.com/magazine/cover-story/devon-energy-stays-ahead-of-technology-curve</a:t>
            </a:r>
          </a:p>
          <a:p xmlns:a="http://schemas.openxmlformats.org/drawingml/2006/main">
            <a:r>
              <a:t>https://jpt.spe.org/case-study-field-deployments-of-ai-based-iocaas-advancing-artificial-lift-and-flow-assurance</a:t>
            </a:r>
          </a:p>
          <a:p xmlns:a="http://schemas.openxmlformats.org/drawingml/2006/main">
            <a:r>
              <a:t>https://energy-ai-observatory-raj.rmistry.chatgpt.site/?research=gaps#research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register by department - https://energy-ai-observatory-raj.rmistry.chatgpt.site/?exhibit=oilfield#opportunities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>Revision 8 October 2026: counts use Record_type=company_adoption. Outcome_counted excludes overlapping AI-033 and AI-038 portfolio totals. Ecopetrol: 2025 AI portfolio investment and financial benefits, not complete project cost and collected cash. B means other primary publication; source authorship is shown separately. Failed-project search is bounded to this review. Current McKinsey crosswalk covers all 283 profiles. AI-180 is workflow-classified under Maintenance &amp; reliability from its predictive-maintenance purpose; this is an analyst assignment, and IndianOil does not identify the organizational owner or buyer.</a:t>
            </a:r>
          </a:p>
          <a:p xmlns:a="http://schemas.openxmlformats.org/drawingml/2006/main">
            <a:r>
              <a:t>Historical 6 October follow-up: AI-086 compressor result is not explicitly AI-attributed. Devon temporarily paused further video-AI development to prioritize other AI work; restart date unconfirmed. AI-201/202 integration duration and missing full costs are clarified. The earlier follow-up left Shell/Databricks as a lead. A second 6 October source review added AI-276–279 and strengthened AI-054, 088, 089, 092, 094 and 171. Quantum operators remain unnamed; PRIO has historical-origin use; Kiewit is a yard pilot; CNRL denominators are incomplete. TC Energy capital avoidance is a forecast, and chronology is unknown. See the current register and oct6-gap-review.json for sources and decisions.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https://www.aogr.com/magazine/cover-story/devon-energy-stays-ahead-of-technology-curve</a:t>
            </a:r>
          </a:p>
          <a:p xmlns:a="http://schemas.openxmlformats.org/drawingml/2006/main">
            <a:r>
              <a:t>https://jpt.spe.org/case-study-field-deployments-of-ai-based-iocaas-advancing-artificial-lift-and-flow-assurance</a:t>
            </a:r>
          </a:p>
          <a:p xmlns:a="http://schemas.openxmlformats.org/drawingml/2006/main">
            <a:r>
              <a:t>https://energy-ai-observatory-raj.rmistry.chatgpt.site/?research=gaps#research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Research register and reviewed deployment subset - https://energy-ai-observatory-raj.rmistry.chatgpt.site/?exhibit=companies#opportunities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>Revision 8 October 2026: counts use Record_type=company_adoption. Outcome_counted excludes overlapping AI-033 and AI-038 portfolio totals. Ecopetrol: 2025 AI portfolio investment and financial benefits, not complete project cost and collected cash. B means other primary publication; source authorship is shown separately. Failed-project search is bounded to this review. Current McKinsey crosswalk covers all 283 profiles. AI-180 is workflow-classified under Maintenance &amp; reliability from its predictive-maintenance purpose; this is an analyst assignment, and IndianOil does not identify the organizational owner or buyer.</a:t>
            </a:r>
          </a:p>
          <a:p xmlns:a="http://schemas.openxmlformats.org/drawingml/2006/main">
            <a:r>
              <a:t>Historical 6 October follow-up: AI-086 compressor result is not explicitly AI-attributed. Devon temporarily paused further video-AI development to prioritize other AI work; restart date unconfirmed. AI-201/202 integration duration and missing full costs are clarified. The earlier follow-up left Shell/Databricks as a lead. A second 6 October source review added AI-276–279 and strengthened AI-054, 088, 089, 092, 094 and 171. Quantum operators remain unnamed; PRIO has historical-origin use; Kiewit is a yard pilot; CNRL denominators are incomplete. TC Energy capital avoidance is a forecast, and chronology is unknown. See the current register and oct6-gap-review.json for sources and decisions.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https://www.aogr.com/magazine/cover-story/devon-energy-stays-ahead-of-technology-curve</a:t>
            </a:r>
          </a:p>
          <a:p xmlns:a="http://schemas.openxmlformats.org/drawingml/2006/main">
            <a:r>
              <a:t>https://jpt.spe.org/case-study-field-deployments-of-ai-based-iocaas-advancing-artificial-lift-and-flow-assurance</a:t>
            </a:r>
          </a:p>
          <a:p xmlns:a="http://schemas.openxmlformats.org/drawingml/2006/main">
            <a:r>
              <a:t>https://energy-ai-observatory-raj.rmistry.chatgpt.site/?research=gaps#research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McKinsey · AI’s $230 billion upstream pay zone, Exhibit 2 - https://www.mckinsey.com/industries/oil-and-gas/our-insights/can-upstream-oil-and-gas-produce-value-from-ais-230-billion-dollar-pay-zone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>Revision 8 October 2026: counts use Record_type=company_adoption. Outcome_counted excludes overlapping AI-033 and AI-038 portfolio totals. Ecopetrol: 2025 AI portfolio investment and financial benefits, not complete project cost and collected cash. B means other primary publication; source authorship is shown separately. Failed-project search is bounded to this review. Current McKinsey crosswalk covers all 283 profiles. AI-180 is workflow-classified under Maintenance &amp; reliability from its predictive-maintenance purpose; this is an analyst assignment, and IndianOil does not identify the organizational owner or buyer.</a:t>
            </a:r>
          </a:p>
          <a:p xmlns:a="http://schemas.openxmlformats.org/drawingml/2006/main">
            <a:r>
              <a:t>Historical 6 October follow-up: AI-086 compressor result is not explicitly AI-attributed. Devon temporarily paused further video-AI development to prioritize other AI work; restart date unconfirmed. AI-201/202 integration duration and missing full costs are clarified. The earlier follow-up left Shell/Databricks as a lead. A second 6 October source review added AI-276–279 and strengthened AI-054, 088, 089, 092, 094 and 171. Quantum operators remain unnamed; PRIO has historical-origin use; Kiewit is a yard pilot; CNRL denominators are incomplete. TC Energy capital avoidance is a forecast, and chronology is unknown. See the current register and oct6-gap-review.json for sources and decisions.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https://www.aogr.com/magazine/cover-story/devon-energy-stays-ahead-of-technology-curve</a:t>
            </a:r>
          </a:p>
          <a:p xmlns:a="http://schemas.openxmlformats.org/drawingml/2006/main">
            <a:r>
              <a:t>https://jpt.spe.org/case-study-field-deployments-of-ai-based-iocaas-advancing-artificial-lift-and-flow-assurance</a:t>
            </a:r>
          </a:p>
          <a:p xmlns:a="http://schemas.openxmlformats.org/drawingml/2006/main">
            <a:r>
              <a:t>https://energy-ai-observatory-raj.rmistry.chatgpt.site/?research=gaps#research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Devon Energy earnings call, 2026-02-18 - https://s2.q4cdn.com/462548525/files/doc_financials/quarterly/2025/q4/Q4-2025-DVN-Q-A-Webcast-Commentary-Transcript.pdf</a:t>
            </a:r>
          </a:p>
          <a:p xmlns:a="http://schemas.openxmlformats.org/drawingml/2006/main">
            <a:r>
              <a:t>- Devon Energy earnings call, 2026-05-06 - https://s2.q4cdn.com/462548525/files/doc_financials/quarterly/2026/q1/Q1-2026-DVN-Q-A-Webcast-Commentary-Transcript.pdf</a:t>
            </a:r>
          </a:p>
          <a:p xmlns:a="http://schemas.openxmlformats.org/drawingml/2006/main">
            <a:r>
              <a:t>- Devon Energy earnings call, 2026-08-05 - https://s2.q4cdn.com/462548525/files/doc_financials/quarterly/2026/q2/Q2-2026-DVN-Q-A-Webcast-Commentary-Transcript.pdf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>Revision 8 October 2026: counts use Record_type=company_adoption. Outcome_counted excludes overlapping AI-033 and AI-038 portfolio totals. Ecopetrol: 2025 AI portfolio investment and financial benefits, not complete project cost and collected cash. B means other primary publication; source authorship is shown separately. Failed-project search is bounded to this review. Current McKinsey crosswalk covers all 283 profiles. AI-180 is workflow-classified under Maintenance &amp; reliability from its predictive-maintenance purpose; this is an analyst assignment, and IndianOil does not identify the organizational owner or buyer.</a:t>
            </a:r>
          </a:p>
          <a:p xmlns:a="http://schemas.openxmlformats.org/drawingml/2006/main">
            <a:r>
              <a:t>Historical 6 October follow-up: AI-086 compressor result is not explicitly AI-attributed. Devon temporarily paused further video-AI development to prioritize other AI work; restart date unconfirmed. AI-201/202 integration duration and missing full costs are clarified. The earlier follow-up left Shell/Databricks as a lead. A second 6 October source review added AI-276–279 and strengthened AI-054, 088, 089, 092, 094 and 171. Quantum operators remain unnamed; PRIO has historical-origin use; Kiewit is a yard pilot; CNRL denominators are incomplete. TC Energy capital avoidance is a forecast, and chronology is unknown. See the current register and oct6-gap-review.json for sources and decisions.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https://www.aogr.com/magazine/cover-story/devon-energy-stays-ahead-of-technology-curve</a:t>
            </a:r>
          </a:p>
          <a:p xmlns:a="http://schemas.openxmlformats.org/drawingml/2006/main">
            <a:r>
              <a:t>https://jpt.spe.org/case-study-field-deployments-of-ai-based-iocaas-advancing-artificial-lift-and-flow-assurance</a:t>
            </a:r>
          </a:p>
          <a:p xmlns:a="http://schemas.openxmlformats.org/drawingml/2006/main">
            <a:r>
              <a:t>https://energy-ai-observatory-raj.rmistry.chatgpt.site/?research=gaps#research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Devon Energy · Production uplift in pilot - https://s2.q4cdn.com/462548525/files/doc_financials/quarterly/2026/q1/Q1-2026-DVN-Q-A-Webcast-Commentary-Transcript.pdf</a:t>
            </a:r>
          </a:p>
          <a:p xmlns:a="http://schemas.openxmlformats.org/drawingml/2006/main">
            <a:r>
              <a:t>- Chord Energy · Rod-pump run time - https://ir.chordenergy.com/2026-02-25-Chord-Energy-Reports-Fourth-Quarter-and-Full-Year-2025-Financial-and-Operating-Results,-Issues-2026-Outlook-and-Declares-Base-Dividend</a:t>
            </a:r>
          </a:p>
          <a:p xmlns:a="http://schemas.openxmlformats.org/drawingml/2006/main">
            <a:r>
              <a:t>- TotalEnergies / Microsoft · Fault-cause identification - https://www.microsoft.com/en/customers/story/25505-totalenergies-agents</a:t>
            </a:r>
          </a:p>
          <a:p xmlns:a="http://schemas.openxmlformats.org/drawingml/2006/main">
            <a:r>
              <a:t>- Encino Energy / Ambyint · Annual production decline rate - https://www.ambyint.com/case-studies/enhancing-efficiency-and-sustainability-ambyints-infinitypl-drives-measurable-gains-for-encino-energy</a:t>
            </a:r>
          </a:p>
          <a:p xmlns:a="http://schemas.openxmlformats.org/drawingml/2006/main">
            <a:r>
              <a:t>- Encino Energy / Ambyint · Venting events - https://www.ambyint.com/case-studies/enhancing-efficiency-and-sustainability-ambyints-infinitypl-drives-measurable-gains-for-encino-energy</a:t>
            </a:r>
          </a:p>
          <a:p xmlns:a="http://schemas.openxmlformats.org/drawingml/2006/main">
            <a:r>
              <a:t>- ConocoPhillips / OPX Ai · Production versus forecast - https://jpt.spe.org/case-study-field-deployments-of-ai-based-iocaas-advancing-artificial-lift-and-flow-assurance</a:t>
            </a:r>
          </a:p>
          <a:p xmlns:a="http://schemas.openxmlformats.org/drawingml/2006/main">
            <a:r>
              <a:t>- ConocoPhillips / OPX Ai · Lease operating costs - https://jpt.spe.org/case-study-field-deployments-of-ai-based-iocaas-advancing-artificial-lift-and-flow-assurance</a:t>
            </a:r>
          </a:p>
          <a:p xmlns:a="http://schemas.openxmlformats.org/drawingml/2006/main">
            <a:r>
              <a:t>- ADNOC / SLB · Engineering effort - https://adnoc.ae/en/news-and-media/press-releases/2026/adnoc-and-slb-deploy-ai-platform-across-over-120-drilling-rigs-to-strengthen-upstream-performance</a:t>
            </a:r>
          </a:p>
          <a:p xmlns:a="http://schemas.openxmlformats.org/drawingml/2006/main">
            <a:r>
              <a:t>- ADNOC / SLB · Rig oversight capacity - https://adnoc.ae/en/news-and-media/press-releases/2026/adnoc-and-slb-deploy-ai-platform-across-over-120-drilling-rigs-to-strengthen-upstream-performance</a:t>
            </a:r>
          </a:p>
          <a:p xmlns:a="http://schemas.openxmlformats.org/drawingml/2006/main">
            <a:r>
              <a:t>- Continental Resources / UiPath / Databricks · Manual validation time - https://www.uipath.com/resources/automation-case-studies/continental-resources-streamlines-operations-with-automation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>Revision 8 October 2026: counts use Record_type=company_adoption. Outcome_counted excludes overlapping AI-033 and AI-038 portfolio totals. Ecopetrol: 2025 AI portfolio investment and financial benefits, not complete project cost and collected cash. B means other primary publication; source authorship is shown separately. Failed-project search is bounded to this review. Current McKinsey crosswalk covers all 283 profiles. AI-180 is workflow-classified under Maintenance &amp; reliability from its predictive-maintenance purpose; this is an analyst assignment, and IndianOil does not identify the organizational owner or buyer.</a:t>
            </a:r>
          </a:p>
          <a:p xmlns:a="http://schemas.openxmlformats.org/drawingml/2006/main">
            <a:r>
              <a:t>Historical 6 October follow-up: AI-086 compressor result is not explicitly AI-attributed. Devon temporarily paused further video-AI development to prioritize other AI work; restart date unconfirmed. AI-201/202 integration duration and missing full costs are clarified. The earlier follow-up left Shell/Databricks as a lead. A second 6 October source review added AI-276–279 and strengthened AI-054, 088, 089, 092, 094 and 171. Quantum operators remain unnamed; PRIO has historical-origin use; Kiewit is a yard pilot; CNRL denominators are incomplete. TC Energy capital avoidance is a forecast, and chronology is unknown. See the current register and oct6-gap-review.json for sources and decisions.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https://www.aogr.com/magazine/cover-story/devon-energy-stays-ahead-of-technology-curve</a:t>
            </a:r>
          </a:p>
          <a:p xmlns:a="http://schemas.openxmlformats.org/drawingml/2006/main">
            <a:r>
              <a:t>https://jpt.spe.org/case-study-field-deployments-of-ai-based-iocaas-advancing-artificial-lift-and-flow-assurance</a:t>
            </a:r>
          </a:p>
          <a:p xmlns:a="http://schemas.openxmlformats.org/drawingml/2006/main">
            <a:r>
              <a:t>https://energy-ai-observatory-raj.rmistry.chatgpt.site/?research=gaps#research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Continental Resources · Databricks + UiPath - https://www.uipath.com/resources/automation-case-studies/continental-resources-streamlines-operations-with-automation</a:t>
            </a:r>
          </a:p>
          <a:p xmlns:a="http://schemas.openxmlformats.org/drawingml/2006/main">
            <a:r>
              <a:t>- Expand Energy · Snowflake / Snowpark / Cortex - https://www.snowflake.com/en/customers/all-customers/case-study/expand-energy/</a:t>
            </a:r>
          </a:p>
          <a:p xmlns:a="http://schemas.openxmlformats.org/drawingml/2006/main">
            <a:r>
              <a:t>- Devon Energy · Snowflake + Whitson - https://www.snowflake.com/en/customers/all-customers/case-study/devon-energy/</a:t>
            </a:r>
          </a:p>
          <a:p xmlns:a="http://schemas.openxmlformats.org/drawingml/2006/main">
            <a:r>
              <a:t>- EQT · Context Labs DaaS / emissions data framework - https://esg.eqt.com/content/EQT-2024-ESG-Report.pdf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>Revision 8 October 2026: counts use Record_type=company_adoption. Outcome_counted excludes overlapping AI-033 and AI-038 portfolio totals. Ecopetrol: 2025 AI portfolio investment and financial benefits, not complete project cost and collected cash. B means other primary publication; source authorship is shown separately. Failed-project search is bounded to this review. Current McKinsey crosswalk covers all 283 profiles. AI-180 is workflow-classified under Maintenance &amp; reliability from its predictive-maintenance purpose; this is an analyst assignment, and IndianOil does not identify the organizational owner or buyer.</a:t>
            </a:r>
          </a:p>
          <a:p xmlns:a="http://schemas.openxmlformats.org/drawingml/2006/main">
            <a:r>
              <a:t>Historical 6 October follow-up: AI-086 compressor result is not explicitly AI-attributed. Devon temporarily paused further video-AI development to prioritize other AI work; restart date unconfirmed. AI-201/202 integration duration and missing full costs are clarified. The earlier follow-up left Shell/Databricks as a lead. A second 6 October source review added AI-276–279 and strengthened AI-054, 088, 089, 092, 094 and 171. Quantum operators remain unnamed; PRIO has historical-origin use; Kiewit is a yard pilot; CNRL denominators are incomplete. TC Energy capital avoidance is a forecast, and chronology is unknown. See the current register and oct6-gap-review.json for sources and decisions.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https://www.aogr.com/magazine/cover-story/devon-energy-stays-ahead-of-technology-curve</a:t>
            </a:r>
          </a:p>
          <a:p xmlns:a="http://schemas.openxmlformats.org/drawingml/2006/main">
            <a:r>
              <a:t>https://jpt.spe.org/case-study-field-deployments-of-ai-based-iocaas-advancing-artificial-lift-and-flow-assurance</a:t>
            </a:r>
          </a:p>
          <a:p xmlns:a="http://schemas.openxmlformats.org/drawingml/2006/main">
            <a:r>
              <a:t>https://energy-ai-observatory-raj.rmistry.chatgpt.site/?research=gaps#research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SPE-221571-MS, pp. 4–7 - https://dam.bakerhughes.com/asset/2145a967-01f1-4ffa-8ee1-37b085e6fff1/spe-221571-ms-bkr-licensed.pdf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>Revision 8 October 2026: counts use Record_type=company_adoption. Outcome_counted excludes overlapping AI-033 and AI-038 portfolio totals. Ecopetrol: 2025 AI portfolio investment and financial benefits, not complete project cost and collected cash. B means other primary publication; source authorship is shown separately. Failed-project search is bounded to this review. Current McKinsey crosswalk covers all 283 profiles. AI-180 is workflow-classified under Maintenance &amp; reliability from its predictive-maintenance purpose; this is an analyst assignment, and IndianOil does not identify the organizational owner or buyer.</a:t>
            </a:r>
          </a:p>
          <a:p xmlns:a="http://schemas.openxmlformats.org/drawingml/2006/main">
            <a:r>
              <a:t>Historical 6 October follow-up: AI-086 compressor result is not explicitly AI-attributed. Devon temporarily paused further video-AI development to prioritize other AI work; restart date unconfirmed. AI-201/202 integration duration and missing full costs are clarified. The earlier follow-up left Shell/Databricks as a lead. A second 6 October source review added AI-276–279 and strengthened AI-054, 088, 089, 092, 094 and 171. Quantum operators remain unnamed; PRIO has historical-origin use; Kiewit is a yard pilot; CNRL denominators are incomplete. TC Energy capital avoidance is a forecast, and chronology is unknown. See the current register and oct6-gap-review.json for sources and decisions.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https://www.aogr.com/magazine/cover-story/devon-energy-stays-ahead-of-technology-curve</a:t>
            </a:r>
          </a:p>
          <a:p xmlns:a="http://schemas.openxmlformats.org/drawingml/2006/main">
            <a:r>
              <a:t>https://jpt.spe.org/case-study-field-deployments-of-ai-based-iocaas-advancing-artificial-lift-and-flow-assurance</a:t>
            </a:r>
          </a:p>
          <a:p xmlns:a="http://schemas.openxmlformats.org/drawingml/2006/main">
            <a:r>
              <a:t>https://energy-ai-observatory-raj.rmistry.chatgpt.site/?research=gaps#research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Havtil · Order to Equinor (automated drilling) - https://www.havtil.no/en/supervision/important-messages/2025/order-to-equinor--technology-development-and-use-of-digital-well-planning/</a:t>
            </a:r>
          </a:p>
          <a:p xmlns:a="http://schemas.openxmlformats.org/drawingml/2006/main">
            <a:r>
              <a:t>- Havtil · Vår Energi audit (automated drilling) - https://www.havtil.no/en/supervision/audit-reports/2026/var-energi--risk-assessment-and-qualification-of-automated-drilling-operations/</a:t>
            </a:r>
          </a:p>
          <a:p xmlns:a="http://schemas.openxmlformats.org/drawingml/2006/main">
            <a:r>
              <a:t>- EY Future of Energy Survey 2025 (n=508) - https://www.ey.com/content/dam/ey-unified-site/ey-com/en-us/campaigns/energy-resources/documents/ey-ogc-future-of-energy-external-report.pdf</a:t>
            </a:r>
          </a:p>
          <a:p xmlns:a="http://schemas.openxmlformats.org/drawingml/2006/main">
            <a:r>
              <a:t>- SLB · Some shipping documents still needed a person - https://learn.microsoft.com/en-us/power-platform/guidance/case-studies/slb-enhances-productivity</a:t>
            </a:r>
          </a:p>
          <a:p xmlns:a="http://schemas.openxmlformats.org/drawingml/2006/main">
            <a:r>
              <a:t>- Oxy · Remote-site connectivity became a pilot question - https://connect.spe.org/rdts/events/eventdescription?CalendarEventKey=02eb6208-5245-4fbf-87c3-0199eb34b84c&amp;CommunityKey=a0c6b65c-a27b-496c-8e07-9eb5cbfcea2c</a:t>
            </a:r>
          </a:p>
          <a:p xmlns:a="http://schemas.openxmlformats.org/drawingml/2006/main">
            <a:r>
              <a:t>- NORCE / UiS / Stanford · Repeated geosteering runs produced different paths - https://www.norceresearch.no/en/news/ai-vs-human-decision-making</a:t>
            </a:r>
          </a:p>
          <a:p xmlns:a="http://schemas.openxmlformats.org/drawingml/2006/main">
            <a:r>
              <a:t>- Novi Labs · customer unnamed · A unit mismatch distorted a forecasting pilot - https://novilabs.com/blog/11-costly-mistakes-ep-operators-make-in-building-machine-learning-capabilities/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>Revision 8 October 2026: counts use Record_type=company_adoption. Outcome_counted excludes overlapping AI-033 and AI-038 portfolio totals. Ecopetrol: 2025 AI portfolio investment and financial benefits, not complete project cost and collected cash. B means other primary publication; source authorship is shown separately. Failed-project search is bounded to this review. Current McKinsey crosswalk covers all 283 profiles. AI-180 is workflow-classified under Maintenance &amp; reliability from its predictive-maintenance purpose; this is an analyst assignment, and IndianOil does not identify the organizational owner or buyer.</a:t>
            </a:r>
          </a:p>
          <a:p xmlns:a="http://schemas.openxmlformats.org/drawingml/2006/main">
            <a:r>
              <a:t>Historical 6 October follow-up: AI-086 compressor result is not explicitly AI-attributed. Devon temporarily paused further video-AI development to prioritize other AI work; restart date unconfirmed. AI-201/202 integration duration and missing full costs are clarified. The earlier follow-up left Shell/Databricks as a lead. A second 6 October source review added AI-276–279 and strengthened AI-054, 088, 089, 092, 094 and 171. Quantum operators remain unnamed; PRIO has historical-origin use; Kiewit is a yard pilot; CNRL denominators are incomplete. TC Energy capital avoidance is a forecast, and chronology is unknown. See the current register and oct6-gap-review.json for sources and decisions.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https://www.aogr.com/magazine/cover-story/devon-energy-stays-ahead-of-technology-curve</a:t>
            </a:r>
          </a:p>
          <a:p xmlns:a="http://schemas.openxmlformats.org/drawingml/2006/main">
            <a:r>
              <a:t>https://jpt.spe.org/case-study-field-deployments-of-ai-based-iocaas-advancing-artificial-lift-and-flow-assurance</a:t>
            </a:r>
          </a:p>
          <a:p xmlns:a="http://schemas.openxmlformats.org/drawingml/2006/main">
            <a:r>
              <a:t>https://energy-ai-observatory-raj.rmistry.chatgpt.site/?research=gaps#research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Energy AI Observatory evidence synthesis - https://energy-ai-observatory-raj.rmistry.chatgpt.site/#summary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>Revision 8 October 2026: counts use Record_type=company_adoption. Outcome_counted excludes overlapping AI-033 and AI-038 portfolio totals. Ecopetrol: 2025 AI portfolio investment and financial benefits, not complete project cost and collected cash. B means other primary publication; source authorship is shown separately. Failed-project search is bounded to this review. Current McKinsey crosswalk covers all 283 profiles. AI-180 is workflow-classified under Maintenance &amp; reliability from its predictive-maintenance purpose; this is an analyst assignment, and IndianOil does not identify the organizational owner or buyer.</a:t>
            </a:r>
          </a:p>
          <a:p xmlns:a="http://schemas.openxmlformats.org/drawingml/2006/main">
            <a:r>
              <a:t>Historical 6 October follow-up: AI-086 compressor result is not explicitly AI-attributed. Devon temporarily paused further video-AI development to prioritize other AI work; restart date unconfirmed. AI-201/202 integration duration and missing full costs are clarified. The earlier follow-up left Shell/Databricks as a lead. A second 6 October source review added AI-276–279 and strengthened AI-054, 088, 089, 092, 094 and 171. Quantum operators remain unnamed; PRIO has historical-origin use; Kiewit is a yard pilot; CNRL denominators are incomplete. TC Energy capital avoidance is a forecast, and chronology is unknown. See the current register and oct6-gap-review.json for sources and decisions.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https://www.aogr.com/magazine/cover-story/devon-energy-stays-ahead-of-technology-curve</a:t>
            </a:r>
          </a:p>
          <a:p xmlns:a="http://schemas.openxmlformats.org/drawingml/2006/main">
            <a:r>
              <a:t>https://jpt.spe.org/case-study-field-deployments-of-ai-based-iocaas-advancing-artificial-lift-and-flow-assurance</a:t>
            </a:r>
          </a:p>
          <a:p xmlns:a="http://schemas.openxmlformats.org/drawingml/2006/main">
            <a:r>
              <a:t>https://energy-ai-observatory-raj.rmistry.chatgpt.site/?research=gaps#research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>Revision 8 October 2026: counts use Record_type=company_adoption. Outcome_counted excludes overlapping AI-033 and AI-038 portfolio totals. Ecopetrol: 2025 AI portfolio investment and financial benefits, not complete project cost and collected cash. B means other primary publication; source authorship is shown separately. Failed-project search is bounded to this review. Current McKinsey crosswalk covers all 283 profiles. AI-180 is workflow-classified under Maintenance &amp; reliability from its predictive-maintenance purpose; this is an analyst assignment, and IndianOil does not identify the organizational owner or buyer.</a:t>
            </a:r>
          </a:p>
          <a:p xmlns:a="http://schemas.openxmlformats.org/drawingml/2006/main">
            <a:r>
              <a:t>Historical 6 October follow-up: AI-086 compressor result is not explicitly AI-attributed. Devon temporarily paused further video-AI development to prioritize other AI work; restart date unconfirmed. AI-201/202 integration duration and missing full costs are clarified. The earlier follow-up left Shell/Databricks as a lead. A second 6 October source review added AI-276–279 and strengthened AI-054, 088, 089, 092, 094 and 171. Quantum operators remain unnamed; PRIO has historical-origin use; Kiewit is a yard pilot; CNRL denominators are incomplete. TC Energy capital avoidance is a forecast, and chronology is unknown. See the current register and oct6-gap-review.json for sources and decisions.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https://www.aogr.com/magazine/cover-story/devon-energy-stays-ahead-of-technology-curve</a:t>
            </a:r>
          </a:p>
          <a:p xmlns:a="http://schemas.openxmlformats.org/drawingml/2006/main">
            <a:r>
              <a:t>https://jpt.spe.org/case-study-field-deployments-of-ai-based-iocaas-advancing-artificial-lift-and-flow-assurance</a:t>
            </a:r>
          </a:p>
          <a:p xmlns:a="http://schemas.openxmlformats.org/drawingml/2006/main">
            <a:r>
              <a:t>https://energy-ai-observatory-raj.rmistry.chatgpt.site/?research=gaps#research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5259262be64482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07a02d6f7034ed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9cdc29d6aed40d0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387057333024b83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8c923af766b4af7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9a23fa1dffd4d8c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38b1bae68464786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44c95568b344f19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f33d030ebb84cd7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e39415c51404483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7de7d85133b4299" 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F102D0F5-6A23-4DDB-AD93-288F60EAC89C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1A6B8915-F657-4324-B67D-166AAD2A22A6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6E23CC2D-48BA-4AEA-8D3A-277647F89CB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946AFB73-75A0-4AFE-BB4B-09ADFD9E5E7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CEF36225-D9C2-4B58-BD1C-1FAE33C95FA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E84B7B7A-2F22-4560-BA66-C047879C493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346EF0C9-0B29-4519-822A-3A4775E05B5C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354D2102-C31B-4B1A-AD1F-6CBE88C4A5F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490B2E9-423D-42F0-B85C-DCE3899328D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51C349F9-78E6-43DA-BD26-E66A6A09C9D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BEF0BA5-4A64-40B4-AF4C-DEA94CC1ED6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54BAA81D-8E80-4187-BC2C-31919B33D82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DC1FB3A5-3864-42A8-905D-B5982624A66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F049F87D-7CD4-4D54-83FA-2C2D570C048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734AA9A-A797-46E1-A10B-1F3A4E6646C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7D8E19A-925D-4EAF-B274-DCCA9E019F3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E73CDD47-2326-48FB-8BC7-663563E20D4B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0EEC23D8-0B8D-472D-B4D8-DCDC688ED300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B1B8B746-9D07-40EE-9CCF-2746560F31A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FC7AAC50-8096-4EAE-AC5C-B628E163549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23F4E603-F739-4B8C-A807-B367461E280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A441BE5-49BA-41F2-BFC7-4C3081DF589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A48760F2-EF0B-499B-85FA-817DA83F7C1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466C4691-B136-40F2-8A7F-34D349CF59AF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57200" y="2174875"/>
            <a:ext cx="4040188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8A94E6BE-4959-46AE-9FDD-4366A562B0E3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66AC6FE6-C71B-4967-96BA-E536711FA725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45025" y="2174875"/>
            <a:ext cx="4041775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DB4783E3-A4A2-499B-91CE-50D2B8DBCAC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A00BD2B8-600C-49CE-AAA0-E259AC3300A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36DA5F25-A468-49AA-8B10-D2AF8295646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6D2F63A9-F725-40FC-A312-F5D2822EBB3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52E41421-AEF5-4F98-9208-8482D2F0F05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1D32C36F-218A-4845-B87A-A8F37942AE6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0B0F658D-0DBF-40CE-8983-A0C8EBA8AEA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8C6947D8-6245-4EF3-8A11-E79EED2B23F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7B9880B7-A28F-425E-941D-0C10A5734C4B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EF99DC6C-69E8-41F3-85E2-480DE0C6447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4904B01-0D27-47E5-8AEB-A4DD08D7D58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F8A15823-524B-4DD1-B2E0-23A95C4C6F78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575050" y="273050"/>
            <a:ext cx="5111750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B6DA564F-79D1-44D0-B8EC-4BA39C72DC2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5468001E-DD6D-4249-8F3B-AF64908AA06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F65A0DEF-1831-47BE-92DD-629DB522D3A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6540C97D-0C81-4B1C-84EC-358A10C7ED2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DFB8F8B-30DA-4440-89D0-961F31C3B9F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591FF61F-4FEC-4044-8058-FFE1E3B16BE1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792288" y="612775"/>
            <a:ext cx="54864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C774E240-6FE9-4916-85B8-876FBF1E579D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92288" y="5367338"/>
            <a:ext cx="5486400" cy="80486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039106E3-33FD-4F6D-94C7-E73955E3A5D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389EC17E-6E25-470F-8991-84B5CE23A0A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ABDD1761-DCFB-48AD-B2E6-CB3088CCD80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66422F5-B4FE-4310-8031-F35255036C1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379B478B-D440-4BAC-95C8-D211B2D05BB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F69CD86-40E1-42F4-9F91-A633620EE32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7DF835E5-99B7-4C69-82AA-CE0E368ADC4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018B0E4A-9AB5-43B0-B284-6083C8BE5E1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F41F7BF6-6544-4747-9B72-E634BCA5DA1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D8B56D4C-EB03-4EC4-BBFD-75AB4315EAD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A2C43FE-2FFB-4462-971C-3BB5AF733F9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38CAADE-E089-47E3-8925-914493C11B2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D72C1695-9689-4850-8C57-B1445130ECF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0436592d49247a7" /><Relationship Type="http://schemas.openxmlformats.org/officeDocument/2006/relationships/slideLayout" Target="/ppt/slideLayouts/slideLayout1.xml" Id="R68fa46031b774a9a" /><Relationship Type="http://schemas.openxmlformats.org/officeDocument/2006/relationships/slideLayout" Target="/ppt/slideLayouts/slideLayout2.xml" Id="Rabef25ba02da4c91" /><Relationship Type="http://schemas.openxmlformats.org/officeDocument/2006/relationships/slideLayout" Target="/ppt/slideLayouts/slideLayout3.xml" Id="Re394e1d338f54fa2" /><Relationship Type="http://schemas.openxmlformats.org/officeDocument/2006/relationships/slideLayout" Target="/ppt/slideLayouts/slideLayout4.xml" Id="R7fd24eadd82f4d83" /><Relationship Type="http://schemas.openxmlformats.org/officeDocument/2006/relationships/slideLayout" Target="/ppt/slideLayouts/slideLayout5.xml" Id="R1ee1c9f516094560" /><Relationship Type="http://schemas.openxmlformats.org/officeDocument/2006/relationships/slideLayout" Target="/ppt/slideLayouts/slideLayout6.xml" Id="Rdc3f6c9fc4554445" /><Relationship Type="http://schemas.openxmlformats.org/officeDocument/2006/relationships/slideLayout" Target="/ppt/slideLayouts/slideLayout7.xml" Id="R3586729a8c104cd8" /><Relationship Type="http://schemas.openxmlformats.org/officeDocument/2006/relationships/slideLayout" Target="/ppt/slideLayouts/slideLayout8.xml" Id="R0b94fc4e87f64e5a" /><Relationship Type="http://schemas.openxmlformats.org/officeDocument/2006/relationships/slideLayout" Target="/ppt/slideLayouts/slideLayout9.xml" Id="Rfc852f9185564399" /><Relationship Type="http://schemas.openxmlformats.org/officeDocument/2006/relationships/slideLayout" Target="/ppt/slideLayouts/slideLayout10.xml" Id="R017428a7c3524832" /><Relationship Type="http://schemas.openxmlformats.org/officeDocument/2006/relationships/slideLayout" Target="/ppt/slideLayouts/slideLayout11.xml" Id="R3d885a26a81c4a74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17D8E60B-6A4D-4602-8390-144A2FF9987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8AC8A82B-333B-4F47-9E87-CF3484DF392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E385ECA8-07E0-46B3-8E40-CD1968881418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648EE65E-F2A6-41E3-8688-6EF2B86DE45E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D2FD788D-6772-4D85-85F7-817EF2C4BDD7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8fa46031b774a9a"/>
    <p:sldLayoutId xmlns:r="http://schemas.openxmlformats.org/officeDocument/2006/relationships" id="2147483650" r:id="Rabef25ba02da4c91"/>
    <p:sldLayoutId xmlns:r="http://schemas.openxmlformats.org/officeDocument/2006/relationships" id="2147483651" r:id="Re394e1d338f54fa2"/>
    <p:sldLayoutId xmlns:r="http://schemas.openxmlformats.org/officeDocument/2006/relationships" id="2147483652" r:id="R7fd24eadd82f4d83"/>
    <p:sldLayoutId xmlns:r="http://schemas.openxmlformats.org/officeDocument/2006/relationships" id="2147483653" r:id="R1ee1c9f516094560"/>
    <p:sldLayoutId xmlns:r="http://schemas.openxmlformats.org/officeDocument/2006/relationships" id="2147483654" r:id="Rdc3f6c9fc4554445"/>
    <p:sldLayoutId xmlns:r="http://schemas.openxmlformats.org/officeDocument/2006/relationships" id="2147483655" r:id="R3586729a8c104cd8"/>
    <p:sldLayoutId xmlns:r="http://schemas.openxmlformats.org/officeDocument/2006/relationships" id="2147483656" r:id="R0b94fc4e87f64e5a"/>
    <p:sldLayoutId xmlns:r="http://schemas.openxmlformats.org/officeDocument/2006/relationships" id="2147483657" r:id="Rfc852f9185564399"/>
    <p:sldLayoutId xmlns:r="http://schemas.openxmlformats.org/officeDocument/2006/relationships" id="2147483658" r:id="R017428a7c3524832"/>
    <p:sldLayoutId xmlns:r="http://schemas.openxmlformats.org/officeDocument/2006/relationships" id="2147483659" r:id="R3d885a26a81c4a74"/>
  </p:sldLayoutIdLst>
  <p:txStyles>
    <p:titleStyle>
      <a:lvl1pPr xmlns:a="http://schemas.openxmlformats.org/drawingml/2006/main"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F6152"/>
      </a:hlink>
      <a:folHlink>
        <a:srgbClr val="3F615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a17ac57d9c9c4c23" /><Relationship Type="http://schemas.openxmlformats.org/officeDocument/2006/relationships/hyperlink" Target="https://energy-ai-observatory-raj.rmistry.chatgpt.site/#opportunities" TargetMode="External" Id="Rc3f8f7ebed804251" /><Relationship Type="http://schemas.openxmlformats.org/officeDocument/2006/relationships/notesSlide" Target="/ppt/notesSlides/notesSlide1.xml" Id="Rb4c8147e7a0a460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04ed655f424042fc" /><Relationship Type="http://schemas.openxmlformats.org/officeDocument/2006/relationships/hyperlink" Target="https://energy-ai-observatory-raj.rmistry.chatgpt.site/#opportunities" TargetMode="External" Id="R7f913c0c3d4b4a9d" /><Relationship Type="http://schemas.openxmlformats.org/officeDocument/2006/relationships/chart" Target="/ppt/slides/charts/chart1.xml" Id="Rdc6e791dd83b47ef" /><Relationship Type="http://schemas.openxmlformats.org/officeDocument/2006/relationships/notesSlide" Target="/ppt/notesSlides/notesSlide2.xml" Id="R95c0dba4ea3845a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473ef48afc10446d" /><Relationship Type="http://schemas.openxmlformats.org/officeDocument/2006/relationships/hyperlink" Target="https://energy-ai-observatory-raj.rmistry.chatgpt.site/#opportunities" TargetMode="External" Id="Rd3b0a1ae561940f5" /><Relationship Type="http://schemas.openxmlformats.org/officeDocument/2006/relationships/notesSlide" Target="/ppt/notesSlides/notesSlide3.xml" Id="R8d44be88fb90462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4c671b4d02f543d5" /><Relationship Type="http://schemas.openxmlformats.org/officeDocument/2006/relationships/hyperlink" Target="https://energy-ai-observatory-raj.rmistry.chatgpt.site/#opportunities" TargetMode="External" Id="R480692e8ce594dec" /><Relationship Type="http://schemas.openxmlformats.org/officeDocument/2006/relationships/notesSlide" Target="/ppt/notesSlides/notesSlide4.xml" Id="R4b58d696e67c481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199f85a6b3cd4a58" /><Relationship Type="http://schemas.openxmlformats.org/officeDocument/2006/relationships/hyperlink" Target="https://energy-ai-observatory-raj.rmistry.chatgpt.site/#opportunities" TargetMode="External" Id="Rd12085a940c04c84" /><Relationship Type="http://schemas.openxmlformats.org/officeDocument/2006/relationships/chart" Target="/ppt/slides/charts/chart2.xml" Id="Rb5ea9b6ad2ff4b75" /><Relationship Type="http://schemas.openxmlformats.org/officeDocument/2006/relationships/notesSlide" Target="/ppt/notesSlides/notesSlide5.xml" Id="Rc51952ee6d3444d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08499eadcc094d4b" /><Relationship Type="http://schemas.openxmlformats.org/officeDocument/2006/relationships/hyperlink" Target="https://energy-ai-observatory-raj.rmistry.chatgpt.site/#opportunities" TargetMode="External" Id="Rdb6beed7354546c4" /><Relationship Type="http://schemas.openxmlformats.org/officeDocument/2006/relationships/hyperlink" Target="https://s2.q4cdn.com/462548525/files/doc_financials/quarterly/2025/q4/Q4-2025-DVN-Q-A-Webcast-Commentary-Transcript.pdf" TargetMode="External" Id="R0cd6fc4f92bf4b62" /><Relationship Type="http://schemas.openxmlformats.org/officeDocument/2006/relationships/hyperlink" Target="https://s2.q4cdn.com/462548525/files/doc_financials/quarterly/2026/q1/Q1-2026-DVN-Q-A-Webcast-Commentary-Transcript.pdf" TargetMode="External" Id="Rd5d99cd5d6994f07" /><Relationship Type="http://schemas.openxmlformats.org/officeDocument/2006/relationships/hyperlink" Target="https://s2.q4cdn.com/462548525/files/doc_financials/quarterly/2026/q2/Q2-2026-DVN-Q-A-Webcast-Commentary-Transcript.pdf" TargetMode="External" Id="Rcd460434b96d4d7b" /><Relationship Type="http://schemas.openxmlformats.org/officeDocument/2006/relationships/notesSlide" Target="/ppt/notesSlides/notesSlide6.xml" Id="R291dcef6a87a466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c1b15356402a42ae" /><Relationship Type="http://schemas.openxmlformats.org/officeDocument/2006/relationships/hyperlink" Target="https://energy-ai-observatory-raj.rmistry.chatgpt.site/#opportunities" TargetMode="External" Id="R56fa53e61bba4467" /><Relationship Type="http://schemas.openxmlformats.org/officeDocument/2006/relationships/notesSlide" Target="/ppt/notesSlides/notesSlide7.xml" Id="R0e2e671c1f6d418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bb367bd9c5f942cb" /><Relationship Type="http://schemas.openxmlformats.org/officeDocument/2006/relationships/hyperlink" Target="https://energy-ai-observatory-raj.rmistry.chatgpt.site/#opportunities" TargetMode="External" Id="R13d9396ae63641dc" /><Relationship Type="http://schemas.openxmlformats.org/officeDocument/2006/relationships/notesSlide" Target="/ppt/notesSlides/notesSlide8.xml" Id="R7a95bad3953e4cf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f1a97e8eb8d14301" /><Relationship Type="http://schemas.openxmlformats.org/officeDocument/2006/relationships/hyperlink" Target="https://energy-ai-observatory-raj.rmistry.chatgpt.site/#opportunities" TargetMode="External" Id="R49eb3e9f880c4ce3" /><Relationship Type="http://schemas.openxmlformats.org/officeDocument/2006/relationships/chart" Target="/ppt/slides/charts/chart3.xml" Id="R34073b1b60b14159" /><Relationship Type="http://schemas.openxmlformats.org/officeDocument/2006/relationships/hyperlink" Target="https://dam.bakerhughes.com/asset/2145a967-01f1-4ffa-8ee1-37b085e6fff1/spe-221571-ms-bkr-licensed.pdf" TargetMode="External" Id="R86fc5ab6ad5640e6" /><Relationship Type="http://schemas.openxmlformats.org/officeDocument/2006/relationships/notesSlide" Target="/ppt/notesSlides/notesSlide9.xml" Id="R2e3e9b6183904ee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9aa8f23018544f74" /><Relationship Type="http://schemas.openxmlformats.org/officeDocument/2006/relationships/hyperlink" Target="https://energy-ai-observatory-raj.rmistry.chatgpt.site/#opportunities" TargetMode="External" Id="R839242000b144aa6" /><Relationship Type="http://schemas.openxmlformats.org/officeDocument/2006/relationships/notesSlide" Target="/ppt/notesSlides/notesSlide10.xml" Id="Rbd369e87221146f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216916d09c2e4d40" /><Relationship Type="http://schemas.openxmlformats.org/officeDocument/2006/relationships/hyperlink" Target="https://energy-ai-observatory-raj.rmistry.chatgpt.site/#opportunities" TargetMode="External" Id="Rf7ac1fc277414b7b" /><Relationship Type="http://schemas.openxmlformats.org/officeDocument/2006/relationships/notesSlide" Target="/ppt/notesSlides/notesSlide11.xml" Id="R6e59792eb854425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c89647a6c672402f" /><Relationship Type="http://schemas.openxmlformats.org/officeDocument/2006/relationships/hyperlink" Target="https://energy-ai-observatory-raj.rmistry.chatgpt.site/#opportunities" TargetMode="External" Id="R9d3ea06e6b164de5" /><Relationship Type="http://schemas.openxmlformats.org/officeDocument/2006/relationships/hyperlink" Target="https://www.ecopetrol.com.co/wps/wcm/connect/4fec4771-90bd-446d-a107-cbe140583b88/Circular-031-esp-anexo-vf.pdf?CVID=pP5vUHj&amp;MOD=AJPERES" TargetMode="External" Id="R0d037a9f7d7c4ad5" /><Relationship Type="http://schemas.openxmlformats.org/officeDocument/2006/relationships/hyperlink" Target="https://s2.q4cdn.com/462548525/files/doc_financials/quarterly/2025/q4/Q4-2025-DVN-Q-A-Webcast-Commentary-Transcript.pdf" TargetMode="External" Id="R103069358ef347b8" /><Relationship Type="http://schemas.openxmlformats.org/officeDocument/2006/relationships/hyperlink" Target="https://s2.q4cdn.com/462548525/files/doc_financials/quarterly/2026/q1/Q1-2026-DVN-Q-A-Webcast-Commentary-Transcript.pdf" TargetMode="External" Id="Rcb1cf2d4ac754fa4" /><Relationship Type="http://schemas.openxmlformats.org/officeDocument/2006/relationships/hyperlink" Target="https://s2.q4cdn.com/462548525/files/doc_financials/quarterly/2026/q2/Q2-2026-DVN-Q-A-Webcast-Commentary-Transcript.pdf" TargetMode="External" Id="R7537e450538648a2" /><Relationship Type="http://schemas.openxmlformats.org/officeDocument/2006/relationships/hyperlink" Target="https://ir.chordenergy.com/2026-02-25-Chord-Energy-Reports-Fourth-Quarter-and-Full-Year-2025-Financial-and-Operating-Results%2C-Issues-2026-Outlook-and-Declares-Base-Dividend" TargetMode="External" Id="R1284c4451798432a" /><Relationship Type="http://schemas.openxmlformats.org/officeDocument/2006/relationships/hyperlink" Target="https://ir.chordenergy.com/2026-08-05-Chord-Energy-Reports-Second-Quarter-2026-Financial-and-Operating-Results%2C-Declares-Base-Dividend-and-Updates-2026-Outlook" TargetMode="External" Id="R2a44e04153544721" /><Relationship Type="http://schemas.openxmlformats.org/officeDocument/2006/relationships/hyperlink" Target="https://jpt.spe.org/gas-lift-optimization-in-the-permian-uses-machine-learning-artificial-intelligence-restricted" TargetMode="External" Id="Rf205f5cf60044a62" /><Relationship Type="http://schemas.openxmlformats.org/officeDocument/2006/relationships/hyperlink" Target="https://corporate.exxonmobil.com/locations/india/newsroom/2025/turning-artificial-intelligence-into-business-intelligence" TargetMode="External" Id="R31e1bb1834d74514" /><Relationship Type="http://schemas.openxmlformats.org/officeDocument/2006/relationships/hyperlink" Target="https://www.mckinsey.com/industries/oil-and-gas/our-insights/can-upstream-oil-and-gas-produce-value-from-ais-230-billion-dollar-pay-zone" TargetMode="External" Id="R0e4f23674f7946e8" /><Relationship Type="http://schemas.openxmlformats.org/officeDocument/2006/relationships/hyperlink" Target="https://ir.chordenergy.com/2026-02-25-Chord-Energy-Reports-Fourth-Quarter-and-Full-Year-2025-Financial-and-Operating-Results,-Issues-2026-Outlook-and-Declares-Base-Dividend" TargetMode="External" Id="Rf3fcf6819f7c4f1f" /><Relationship Type="http://schemas.openxmlformats.org/officeDocument/2006/relationships/hyperlink" Target="https://www.microsoft.com/en/customers/story/25505-totalenergies-agents" TargetMode="External" Id="Red1d6083b239453c" /><Relationship Type="http://schemas.openxmlformats.org/officeDocument/2006/relationships/hyperlink" Target="https://www.ambyint.com/case-studies/enhancing-efficiency-and-sustainability-ambyints-infinitypl-drives-measurable-gains-for-encino-energy" TargetMode="External" Id="Rf9eaf750df824130" /><Relationship Type="http://schemas.openxmlformats.org/officeDocument/2006/relationships/hyperlink" Target="https://jpt.spe.org/case-study-field-deployments-of-ai-based-iocaas-advancing-artificial-lift-and-flow-assurance" TargetMode="External" Id="R1e057f0b5ba240b1" /><Relationship Type="http://schemas.openxmlformats.org/officeDocument/2006/relationships/hyperlink" Target="https://adnoc.ae/en/news-and-media/press-releases/2026/adnoc-and-slb-deploy-ai-platform-across-over-120-drilling-rigs-to-strengthen-upstream-performance" TargetMode="External" Id="R23e734175ab441f3" /><Relationship Type="http://schemas.openxmlformats.org/officeDocument/2006/relationships/hyperlink" Target="https://www.uipath.com/resources/automation-case-studies/continental-resources-streamlines-operations-with-automation" TargetMode="External" Id="R0fdfd99e3387454a" /><Relationship Type="http://schemas.openxmlformats.org/officeDocument/2006/relationships/hyperlink" Target="https://www.snowflake.com/en/customers/all-customers/case-study/expand-energy/" TargetMode="External" Id="Re22b498b0ed0486b" /><Relationship Type="http://schemas.openxmlformats.org/officeDocument/2006/relationships/hyperlink" Target="https://www.snowflake.com/en/customers/all-customers/case-study/devon-energy/" TargetMode="External" Id="R2c6c5d98ea9a410c" /><Relationship Type="http://schemas.openxmlformats.org/officeDocument/2006/relationships/hyperlink" Target="https://esg.eqt.com/content/EQT-2024-ESG-Report.pdf" TargetMode="External" Id="Rd8f4a9a2a49b4e8b" /><Relationship Type="http://schemas.openxmlformats.org/officeDocument/2006/relationships/hyperlink" Target="https://dam.bakerhughes.com/asset/2145a967-01f1-4ffa-8ee1-37b085e6fff1/spe-221571-ms-bkr-licensed.pdf" TargetMode="External" Id="Rd5b2657adbc64d39" /><Relationship Type="http://schemas.openxmlformats.org/officeDocument/2006/relationships/hyperlink" Target="https://www.havtil.no/en/supervision/important-messages/2025/order-to-equinor--technology-development-and-use-of-digital-well-planning/" TargetMode="External" Id="R21c2cc6485744f1c" /><Relationship Type="http://schemas.openxmlformats.org/officeDocument/2006/relationships/hyperlink" Target="https://www.havtil.no/en/supervision/audit-reports/2026/var-energi--risk-assessment-and-qualification-of-automated-drilling-operations/" TargetMode="External" Id="Re08988fa89e442bf" /><Relationship Type="http://schemas.openxmlformats.org/officeDocument/2006/relationships/hyperlink" Target="https://www.ey.com/content/dam/ey-unified-site/ey-com/en-us/campaigns/energy-resources/documents/ey-ogc-future-of-energy-external-report.pdf" TargetMode="External" Id="Ra7f37a6e730a46c5" /><Relationship Type="http://schemas.openxmlformats.org/officeDocument/2006/relationships/hyperlink" Target="https://learn.microsoft.com/en-us/power-platform/guidance/case-studies/slb-enhances-productivity" TargetMode="External" Id="R0de15e0da47a4074" /><Relationship Type="http://schemas.openxmlformats.org/officeDocument/2006/relationships/hyperlink" Target="https://connect.spe.org/rdts/events/eventdescription?CalendarEventKey=02eb6208-5245-4fbf-87c3-0199eb34b84c&amp;CommunityKey=a0c6b65c-a27b-496c-8e07-9eb5cbfcea2c" TargetMode="External" Id="R2fa556a670664415" /><Relationship Type="http://schemas.openxmlformats.org/officeDocument/2006/relationships/hyperlink" Target="https://www.norceresearch.no/en/news/ai-vs-human-decision-making" TargetMode="External" Id="R4e996f9e9c9a4fce" /><Relationship Type="http://schemas.openxmlformats.org/officeDocument/2006/relationships/hyperlink" Target="https://novilabs.com/blog/11-costly-mistakes-ep-operators-make-in-building-machine-learning-capabilities/" TargetMode="External" Id="R67fef6c58f204ff1" /><Relationship Type="http://schemas.openxmlformats.org/officeDocument/2006/relationships/hyperlink" Target="https://novilabs.com/blog/11-costly-mistakes-ep-operators-make-in-building-machine-learning-capabilities/" TargetMode="External" Id="R7abfd35db36f4069" /><Relationship Type="http://schemas.openxmlformats.org/officeDocument/2006/relationships/notesSlide" Target="/ppt/notesSlides/notesSlide12.xml" Id="R421f863a8b924e4c" /></Relationships>
</file>

<file path=ppt/slides/charts/_rels/chart1.xml.rels><?xml version='1.0' encoding='utf-8'?>
<ns0:Relationships xmlns:ns0="http://schemas.openxmlformats.org/package/2006/relationships"><ns0:Relationship Id="rIdWorkbook" Type="http://schemas.openxmlformats.org/officeDocument/2006/relationships/package" Target="../../embeddings/source-chart-1.xlsx" /></ns0:Relationships>
</file>

<file path=ppt/slides/charts/_rels/chart2.xml.rels><?xml version='1.0' encoding='utf-8'?>
<ns0:Relationships xmlns:ns0="http://schemas.openxmlformats.org/package/2006/relationships"><ns0:Relationship Id="rIdWorkbook" Type="http://schemas.openxmlformats.org/officeDocument/2006/relationships/package" Target="../../embeddings/source-chart-2.xlsx" /></ns0:Relationships>
</file>

<file path=ppt/slides/charts/_rels/chart3.xml.rels><?xml version='1.0' encoding='utf-8'?>
<ns0:Relationships xmlns:ns0="http://schemas.openxmlformats.org/package/2006/relationships"><ns0:Relationship Id="rIdWorkbook" Type="http://schemas.openxmlformats.org/officeDocument/2006/relationships/package" Target="../../embeddings/source-chart-3.xlsx" /></ns0:Relationships>
</file>

<file path=ppt/slides/charts/chart1.xml><?xml version="1.0" encoding="utf-8"?>
<ns0:chartSpace xmlns:ns0="http://schemas.openxmlformats.org/drawingml/2006/chart" xmlns:ns1="http://schemas.openxmlformats.org/drawingml/2006/main" xmlns:ns2="http://schemas.openxmlformats.org/officeDocument/2006/relationships">
  <ns0:lang val="en-US"/>
  <ns0:chart>
    <ns0:autoTitleDeleted val="1"/>
    <ns0:plotArea>
      <ns0:barChart>
        <ns0:barDir val="bar"/>
        <ns0:grouping val="clustered"/>
        <ns0:varyColors val="0"/>
        <ns0:ser>
          <ns0:idx val="0"/>
          <ns0:order val="0"/>
          <ns0:tx>
            <ns0:strRef>
              <ns0:f>Sheet1!$B$1</ns0:f>
              <ns0:strCache>
                <ns0:ptCount val="1"/>
                <ns0:pt idx="0">
                  <ns0:v>Projects</ns0:v>
                </ns0:pt>
              </ns0:strCache>
            </ns0:strRef>
          </ns0:tx>
          <ns0:dPt>
            <ns0:idx val="0"/>
            <ns0:invertIfNegative val="0"/>
            <ns0:spPr>
              <ns1:solidFill>
                <ns1:srgbClr val="A17A44"/>
              </ns1:solidFill>
            </ns0:spPr>
          </ns0:dPt>
          <ns0:dPt>
            <ns0:idx val="1"/>
            <ns0:invertIfNegative val="0"/>
            <ns0:spPr>
              <ns1:solidFill>
                <ns1:srgbClr val="3F6152"/>
              </ns1:solidFill>
            </ns0:spPr>
          </ns0:dPt>
          <ns0:dPt>
            <ns0:idx val="2"/>
            <ns0:invertIfNegative val="0"/>
            <ns0:spPr>
              <ns1:solidFill>
                <ns1:srgbClr val="3F6152"/>
              </ns1:solidFill>
            </ns0:spPr>
          </ns0:dPt>
          <ns0:dPt>
            <ns0:idx val="3"/>
            <ns0:invertIfNegative val="0"/>
            <ns0:spPr>
              <ns1:solidFill>
                <ns1:srgbClr val="3F6152"/>
              </ns1:solidFill>
            </ns0:spPr>
          </ns0:dPt>
          <ns0:dPt>
            <ns0:idx val="4"/>
            <ns0:invertIfNegative val="0"/>
            <ns0:spPr>
              <ns1:solidFill>
                <ns1:srgbClr val="8E948C"/>
              </ns1:solidFill>
            </ns0:spPr>
          </ns0:dPt>
          <ns0:cat>
            <ns0:strRef>
              <ns0:f>Sheet1!$A$2:$A$6</ns0:f>
              <ns0:strCache>
                <ns0:ptCount val="5"/>
                <ns0:pt idx="0">
                  <ns0:v>Investment + benefits</ns0:v>
                </ns0:pt>
                <ns0:pt idx="1">
                  <ns0:v>Operator-attributed result</ns0:v>
                </ns0:pt>
                <ns0:pt idx="2">
                  <ns0:v>Reported outcome</ns0:v>
                </ns0:pt>
                <ns0:pt idx="3">
                  <ns0:v>Operating or scaled</ns0:v>
                </ns0:pt>
                <ns0:pt idx="4">
                  <ns0:v>Company adoption profiles</ns0:v>
                </ns0:pt>
              </ns0:strCache>
            </ns0:strRef>
          </ns0:cat>
          <ns0:val>
            <ns0:numRef>
              <ns0:f>Sheet1!$B$2:$B$6</ns0:f>
              <ns0:numCache>
                <ns0:formatCode>General</ns0:formatCode>
                <ns0:ptCount val="5"/>
                <ns0:pt idx="0">
                  <ns0:v>1</ns0:v>
                </ns0:pt>
                <ns0:pt idx="1">
                  <ns0:v>32</ns0:v>
                </ns0:pt>
                <ns0:pt idx="2">
                  <ns0:v>54</ns0:v>
                </ns0:pt>
                <ns0:pt idx="3">
                  <ns0:v>133</ns0:v>
                </ns0:pt>
                <ns0:pt idx="4">
                  <ns0:v>196</ns0:v>
                </ns0:pt>
              </ns0:numCache>
            </ns0:numRef>
          </ns0:val>
        </ns0:ser>
        <ns0:dLbls>
          <ns0:numFmt formatCode="0" sourceLinked="0"/>
          <ns0:txPr>
            <ns1:bodyPr anchorCtr="1"/>
            <ns1:lstStyle/>
            <ns1:p>
              <ns1:pPr>
                <ns1:defRPr sz="1600" b="1">
                  <ns1:latin typeface="Arial"/>
                  <ns1:ea typeface="Arial"/>
                  <ns1:cs typeface="Arial"/>
                </ns1:defRPr>
              </ns1:pPr>
            </ns1:p>
          </ns0:txPr>
          <ns0:dLblPos val="outEnd"/>
          <ns0:showLegendKey val="0"/>
          <ns0:showVal val="1"/>
          <ns0:showCatName val="0"/>
          <ns0:showSerName val="0"/>
          <ns0:showPercent val="0"/>
          <ns0:showBubbleSize val="0"/>
          <ns0:showLeaderLines val="1"/>
        </ns0:dLbls>
        <ns0:gapWidth val="45"/>
        <ns0:axId val="2068027336"/>
        <ns0:axId val="2113994440"/>
      </ns0:barChart>
      <ns0:catAx>
        <ns0:axId val="2068027336"/>
        <ns0:scaling>
          <ns0:orientation val="minMax"/>
        </ns0:scaling>
        <ns0:delete val="0"/>
        <ns0:axPos val="l"/>
        <ns0:title>
          <ns0:txPr>
            <ns1:bodyPr anchorCtr="1"/>
            <ns1:lstStyle/>
            <ns1:p>
              <ns1:pPr>
                <ns1:defRPr>
                  <ns1:latin typeface="Arial"/>
                  <ns1:ea typeface="Arial"/>
                  <ns1:cs typeface="Arial"/>
                </ns1:defRPr>
              </ns1:pPr>
            </ns1:p>
          </ns0:txPr>
        </ns0:title>
        <ns0:numFmt formatCode="General"/>
        <ns0:majorTickMark val="out"/>
        <ns0:minorTickMark val="none"/>
        <ns0:tickLblPos val="nextTo"/>
        <ns0:spPr>
          <ns1:ln>
            <ns1:solidFill>
              <ns1:srgbClr val="CFD4C9"/>
            </ns1:solidFill>
          </ns1:ln>
        </ns0:spPr>
        <ns0:txPr>
          <ns1:bodyPr anchorCtr="1"/>
          <ns1:lstStyle/>
          <ns1:p>
            <ns1:pPr>
              <ns1:defRPr sz="1300">
                <ns1:solidFill>
                  <ns1:srgbClr val="252922"/>
                </ns1:solidFill>
                <ns1:latin typeface="Arial"/>
                <ns1:ea typeface="Arial"/>
                <ns1:cs typeface="Arial"/>
              </ns1:defRPr>
            </ns1:pPr>
          </ns1:p>
        </ns0:txPr>
        <ns0:crossAx val="2113994440"/>
        <ns0:crosses val="autoZero"/>
        <ns0:lblAlgn val="ctr"/>
        <ns0:noMultiLvlLbl val="0"/>
        <ns0:lblOffset val="100"/>
      </ns0:catAx>
      <ns0:valAx>
        <ns0:axId val="2113994440"/>
        <ns0:scaling>
          <ns0:orientation val="minMax"/>
          <ns0:max val="200"/>
          <ns0:min val="0"/>
        </ns0:scaling>
        <ns0:delete val="0"/>
        <ns0:axPos val="b"/>
        <ns0:title>
          <ns0:txPr>
            <ns1:bodyPr anchorCtr="1"/>
            <ns1:lstStyle/>
            <ns1:p>
              <ns1:pPr>
                <ns1:defRPr>
                  <ns1:latin typeface="Arial"/>
                  <ns1:ea typeface="Arial"/>
                  <ns1:cs typeface="Arial"/>
                </ns1:defRPr>
              </ns1:pPr>
            </ns1:p>
          </ns0:txPr>
        </ns0:title>
        <ns0:numFmt formatCode="General"/>
        <ns0:majorTickMark val="out"/>
        <ns0:minorTickMark val="none"/>
        <ns0:tickLblPos val="none"/>
        <ns0:spPr>
          <ns1:ln>
            <ns1:noFill/>
          </ns1:ln>
        </ns0:spPr>
        <ns0:txPr>
          <ns1:bodyPr anchorCtr="1"/>
          <ns1:lstStyle/>
          <ns1:p>
            <ns1:pPr>
              <ns1:defRPr>
                <ns1:latin typeface="Arial"/>
                <ns1:ea typeface="Arial"/>
                <ns1:cs typeface="Arial"/>
              </ns1:defRPr>
            </ns1:pPr>
          </ns1:p>
        </ns0:txPr>
        <ns0:crossAx val="2068027336"/>
        <ns0:crosses val="autoZero"/>
        <ns0:crossBetween val="between"/>
      </ns0:valAx>
    </ns0:plotArea>
    <ns0:plotVisOnly val="1"/>
    <ns0:dispBlanksAs val="gap"/>
  </ns0:chart>
  <ns0:externalData ns2:id="rIdWorkbook">
    <ns0:autoUpdate val="0"/>
  </ns0:externalData>
</ns0:chartSpace>
</file>

<file path=ppt/slides/charts/chart2.xml><?xml version="1.0" encoding="utf-8"?>
<ns0:chartSpace xmlns:ns0="http://schemas.openxmlformats.org/drawingml/2006/chart" xmlns:ns1="http://schemas.openxmlformats.org/drawingml/2006/main" xmlns:ns2="http://schemas.openxmlformats.org/officeDocument/2006/relationships">
  <ns0:lang val="en-US"/>
  <ns0:chart>
    <ns0:autoTitleDeleted val="0"/>
    <ns0:plotArea>
      <ns0:barChart>
        <ns0:barDir val="bar"/>
        <ns0:grouping val="clustered"/>
        <ns0:varyColors val="0"/>
        <ns0:ser>
          <ns0:idx val="0"/>
          <ns0:order val="0"/>
          <ns0:tx>
            <ns0:strRef>
              <ns0:f>Sheet1!$B$1</ns0:f>
              <ns0:strCache>
                <ns0:ptCount val="1"/>
                <ns0:pt idx="0">
                  <ns0:v>Near term</ns0:v>
                </ns0:pt>
              </ns0:strCache>
            </ns0:strRef>
          </ns0:tx>
          <ns0:spPr>
            <ns1:solidFill>
              <ns1:srgbClr val="3F6152"/>
            </ns1:solidFill>
          </ns0:spPr>
          <ns0:cat>
            <ns0:strRef>
              <ns0:f>Sheet1!$A$2:$A$10</ns0:f>
              <ns0:strCache>
                <ns0:ptCount val="9"/>
                <ns0:pt idx="0">
                  <ns0:v>Geosteering</ns0:v>
                </ns0:pt>
                <ns0:pt idx="1">
                  <ns0:v>Supply chain</ns0:v>
                </ns0:pt>
                <ns0:pt idx="2">
                  <ns0:v>Schedule</ns0:v>
                </ns0:pt>
                <ns0:pt idx="3">
                  <ns0:v>Rod pump</ns0:v>
                </ns0:pt>
                <ns0:pt idx="4">
                  <ns0:v>Predictive maint.</ns0:v>
                </ns0:pt>
                <ns0:pt idx="5">
                  <ns0:v>Waterflood</ns0:v>
                </ns0:pt>
                <ns0:pt idx="6">
                  <ns0:v>Gas-lift</ns0:v>
                </ns0:pt>
                <ns0:pt idx="7">
                  <ns0:v>ROP</ns0:v>
                </ns0:pt>
                <ns0:pt idx="8">
                  <ns0:v>ESP</ns0:v>
                </ns0:pt>
              </ns0:strCache>
            </ns0:strRef>
          </ns0:cat>
          <ns0:val>
            <ns0:numRef>
              <ns0:f>Sheet1!$B$2:$B$10</ns0:f>
              <ns0:numCache>
                <ns0:formatCode>General</ns0:formatCode>
                <ns0:ptCount val="9"/>
                <ns0:pt idx="0">
                  <ns0:v>2</ns0:v>
                </ns0:pt>
                <ns0:pt idx="1">
                  <ns0:v>2</ns0:v>
                </ns0:pt>
                <ns0:pt idx="2">
                  <ns0:v>2</ns0:v>
                </ns0:pt>
                <ns0:pt idx="3">
                  <ns0:v>2</ns0:v>
                </ns0:pt>
                <ns0:pt idx="4">
                  <ns0:v>2</ns0:v>
                </ns0:pt>
                <ns0:pt idx="5">
                  <ns0:v>4</ns0:v>
                </ns0:pt>
                <ns0:pt idx="6">
                  <ns0:v>4</ns0:v>
                </ns0:pt>
                <ns0:pt idx="7">
                  <ns0:v>6</ns0:v>
                </ns0:pt>
                <ns0:pt idx="8">
                  <ns0:v>5</ns0:v>
                </ns0:pt>
              </ns0:numCache>
            </ns0:numRef>
          </ns0:val>
        </ns0:ser>
        <ns0:ser>
          <ns0:idx val="1"/>
          <ns0:order val="1"/>
          <ns0:tx>
            <ns0:strRef>
              <ns0:f>Sheet1!$C$1</ns0:f>
              <ns0:strCache>
                <ns0:ptCount val="1"/>
                <ns0:pt idx="0">
                  <ns0:v>Full potential</ns0:v>
                </ns0:pt>
              </ns0:strCache>
            </ns0:strRef>
          </ns0:tx>
          <ns0:spPr>
            <ns1:solidFill>
              <ns1:srgbClr val="B9C5AD"/>
            </ns1:solidFill>
          </ns0:spPr>
          <ns0:cat>
            <ns0:strRef>
              <ns0:f>Sheet1!$A$2:$A$10</ns0:f>
              <ns0:strCache>
                <ns0:ptCount val="9"/>
                <ns0:pt idx="0">
                  <ns0:v>Geosteering</ns0:v>
                </ns0:pt>
                <ns0:pt idx="1">
                  <ns0:v>Supply chain</ns0:v>
                </ns0:pt>
                <ns0:pt idx="2">
                  <ns0:v>Schedule</ns0:v>
                </ns0:pt>
                <ns0:pt idx="3">
                  <ns0:v>Rod pump</ns0:v>
                </ns0:pt>
                <ns0:pt idx="4">
                  <ns0:v>Predictive maint.</ns0:v>
                </ns0:pt>
                <ns0:pt idx="5">
                  <ns0:v>Waterflood</ns0:v>
                </ns0:pt>
                <ns0:pt idx="6">
                  <ns0:v>Gas-lift</ns0:v>
                </ns0:pt>
                <ns0:pt idx="7">
                  <ns0:v>ROP</ns0:v>
                </ns0:pt>
                <ns0:pt idx="8">
                  <ns0:v>ESP</ns0:v>
                </ns0:pt>
              </ns0:strCache>
            </ns0:strRef>
          </ns0:cat>
          <ns0:val>
            <ns0:numRef>
              <ns0:f>Sheet1!$C$2:$C$10</ns0:f>
              <ns0:numCache>
                <ns0:formatCode>General</ns0:formatCode>
                <ns0:ptCount val="9"/>
                <ns0:pt idx="0">
                  <ns0:v>5</ns0:v>
                </ns0:pt>
                <ns0:pt idx="1">
                  <ns0:v>5</ns0:v>
                </ns0:pt>
                <ns0:pt idx="2">
                  <ns0:v>7</ns0:v>
                </ns0:pt>
                <ns0:pt idx="3">
                  <ns0:v>8</ns0:v>
                </ns0:pt>
                <ns0:pt idx="4">
                  <ns0:v>11</ns0:v>
                </ns0:pt>
                <ns0:pt idx="5">
                  <ns0:v>11</ns0:v>
                </ns0:pt>
                <ns0:pt idx="6">
                  <ns0:v>14</ns0:v>
                </ns0:pt>
                <ns0:pt idx="7">
                  <ns0:v>16</ns0:v>
                </ns0:pt>
                <ns0:pt idx="8">
                  <ns0:v>20</ns0:v>
                </ns0:pt>
              </ns0:numCache>
            </ns0:numRef>
          </ns0:val>
        </ns0:ser>
        <ns0:dLbls>
          <ns0:numFmt formatCode="&quot;$&quot;0&quot;bn&quot;" sourceLinked="0"/>
          <ns0:txPr>
            <ns1:bodyPr anchorCtr="1"/>
            <ns1:lstStyle/>
            <ns1:p>
              <ns1:pPr>
                <ns1:defRPr sz="1000">
                  <ns1:latin typeface="Arial"/>
                  <ns1:ea typeface="Arial"/>
                  <ns1:cs typeface="Arial"/>
                </ns1:defRPr>
              </ns1:pPr>
            </ns1:p>
          </ns0:txPr>
          <ns0:dLblPos val="outEnd"/>
          <ns0:showLegendKey val="0"/>
          <ns0:showVal val="1"/>
          <ns0:showCatName val="0"/>
          <ns0:showSerName val="0"/>
          <ns0:showPercent val="0"/>
          <ns0:showBubbleSize val="0"/>
          <ns0:showLeaderLines val="1"/>
        </ns0:dLbls>
        <ns0:gapWidth val="40"/>
        <ns0:axId val="2068027336"/>
        <ns0:axId val="2113994440"/>
      </ns0:barChart>
      <ns0:catAx>
        <ns0:axId val="2068027336"/>
        <ns0:scaling>
          <ns0:orientation val="minMax"/>
        </ns0:scaling>
        <ns0:delete val="0"/>
        <ns0:axPos val="l"/>
        <ns0:title>
          <ns0:txPr>
            <ns1:bodyPr anchorCtr="1"/>
            <ns1:lstStyle/>
            <ns1:p>
              <ns1:pPr>
                <ns1:defRPr>
                  <ns1:latin typeface="Arial"/>
                  <ns1:ea typeface="Arial"/>
                  <ns1:cs typeface="Arial"/>
                </ns1:defRPr>
              </ns1:pPr>
            </ns1:p>
          </ns0:txPr>
        </ns0:title>
        <ns0:numFmt formatCode="General"/>
        <ns0:majorTickMark val="out"/>
        <ns0:minorTickMark val="none"/>
        <ns0:tickLblPos val="nextTo"/>
        <ns0:spPr>
          <ns1:ln>
            <ns1:solidFill>
              <ns1:srgbClr val="CFD4C9"/>
            </ns1:solidFill>
          </ns1:ln>
        </ns0:spPr>
        <ns0:txPr>
          <ns1:bodyPr anchorCtr="1"/>
          <ns1:lstStyle/>
          <ns1:p>
            <ns1:pPr>
              <ns1:defRPr sz="1150">
                <ns1:solidFill>
                  <ns1:srgbClr val="252922"/>
                </ns1:solidFill>
                <ns1:latin typeface="Arial"/>
                <ns1:ea typeface="Arial"/>
                <ns1:cs typeface="Arial"/>
              </ns1:defRPr>
            </ns1:pPr>
          </ns1:p>
        </ns0:txPr>
        <ns0:crossAx val="2113994440"/>
        <ns0:crosses val="autoZero"/>
        <ns0:lblAlgn val="ctr"/>
        <ns0:noMultiLvlLbl val="0"/>
        <ns0:lblOffset val="100"/>
      </ns0:catAx>
      <ns0:valAx>
        <ns0:axId val="2113994440"/>
        <ns0:scaling>
          <ns0:orientation val="minMax"/>
          <ns0:max val="24"/>
          <ns0:min val="0"/>
        </ns0:scaling>
        <ns0:delete val="0"/>
        <ns0:axPos val="b"/>
        <ns0:majorGridlines>
          <ns0:spPr>
            <ns1:ln>
              <ns1:solidFill>
                <ns1:srgbClr val="CFD4C9"/>
              </ns1:solidFill>
            </ns1:ln>
          </ns0:spPr>
        </ns0:majorGridlines>
        <ns0:title>
          <ns0:txPr>
            <ns1:bodyPr anchorCtr="1"/>
            <ns1:lstStyle/>
            <ns1:p>
              <ns1:pPr>
                <ns1:defRPr>
                  <ns1:latin typeface="Arial"/>
                  <ns1:ea typeface="Arial"/>
                  <ns1:cs typeface="Arial"/>
                </ns1:defRPr>
              </ns1:pPr>
            </ns1:p>
          </ns0:txPr>
        </ns0:title>
        <ns0:numFmt formatCode="&quot;$&quot;0&quot;bn&quot;" sourceLinked="0"/>
        <ns0:majorTickMark val="out"/>
        <ns0:minorTickMark val="none"/>
        <ns0:tickLblPos val="nextTo"/>
        <ns0:spPr>
          <ns1:ln>
            <ns1:noFill/>
          </ns1:ln>
        </ns0:spPr>
        <ns0:txPr>
          <ns1:bodyPr anchorCtr="1"/>
          <ns1:lstStyle/>
          <ns1:p>
            <ns1:pPr>
              <ns1:defRPr sz="1000">
                <ns1:solidFill>
                  <ns1:srgbClr val="5E675E"/>
                </ns1:solidFill>
                <ns1:latin typeface="Arial"/>
                <ns1:ea typeface="Arial"/>
                <ns1:cs typeface="Arial"/>
              </ns1:defRPr>
            </ns1:pPr>
          </ns1:p>
        </ns0:txPr>
        <ns0:crossAx val="2068027336"/>
        <ns0:crosses val="autoZero"/>
        <ns0:crossBetween val="between"/>
        <ns0:majorUnit val="4"/>
      </ns0:valAx>
    </ns0:plotArea>
    <ns0:legend>
      <ns0:legendPos val="b"/>
      <ns0:overlay val="0"/>
      <ns0:txPr>
        <ns1:bodyPr anchorCtr="1"/>
        <ns1:lstStyle/>
        <ns1:p>
          <ns1:pPr>
            <ns1:defRPr sz="1100">
              <ns1:latin typeface="Arial"/>
              <ns1:ea typeface="Arial"/>
              <ns1:cs typeface="Arial"/>
            </ns1:defRPr>
          </ns1:pPr>
        </ns1:p>
      </ns0:txPr>
    </ns0:legend>
    <ns0:plotVisOnly val="1"/>
    <ns0:dispBlanksAs val="gap"/>
  </ns0:chart>
  <ns0:externalData ns2:id="rIdWorkbook">
    <ns0:autoUpdate val="0"/>
  </ns0:externalData>
</ns0:chartSpace>
</file>

<file path=ppt/slides/charts/chart3.xml><?xml version="1.0" encoding="utf-8"?>
<ns0:chartSpace xmlns:ns0="http://schemas.openxmlformats.org/drawingml/2006/chart" xmlns:ns1="http://schemas.openxmlformats.org/drawingml/2006/main" xmlns:ns2="http://schemas.openxmlformats.org/officeDocument/2006/relationships">
  <ns0:lang val="en-US"/>
  <ns0:chart>
    <ns0:autoTitleDeleted val="1"/>
    <ns0:plotArea>
      <ns0:barChart>
        <ns0:barDir val="col"/>
        <ns0:grouping val="clustered"/>
        <ns0:varyColors val="0"/>
        <ns0:ser>
          <ns0:idx val="0"/>
          <ns0:order val="0"/>
          <ns0:tx>
            <ns0:strRef>
              <ns0:f>Sheet1!$B$1</ns0:f>
              <ns0:strCache>
                <ns0:ptCount val="1"/>
                <ns0:pt idx="0">
                  <ns0:v>Study metric</ns0:v>
                </ns0:pt>
              </ns0:strCache>
            </ns0:strRef>
          </ns0:tx>
          <ns0:dPt>
            <ns0:idx val="0"/>
            <ns0:invertIfNegative val="0"/>
            <ns0:spPr>
              <ns1:solidFill>
                <ns1:srgbClr val="A17A44"/>
              </ns1:solidFill>
            </ns0:spPr>
          </ns0:dPt>
          <ns0:dPt>
            <ns0:idx val="1"/>
            <ns0:invertIfNegative val="0"/>
            <ns0:spPr>
              <ns1:solidFill>
                <ns1:srgbClr val="3F6152"/>
              </ns1:solidFill>
            </ns0:spPr>
          </ns0:dPt>
          <ns0:dPt>
            <ns0:idx val="2"/>
            <ns0:invertIfNegative val="0"/>
            <ns0:spPr>
              <ns1:solidFill>
                <ns1:srgbClr val="3F6152"/>
              </ns1:solidFill>
            </ns0:spPr>
          </ns0:dPt>
          <ns0:cat>
            <ns0:strRef>
              <ns0:f>Sheet1!$A$2:$A$4</ns0:f>
              <ns0:strCache>
                <ns0:ptCount val="3"/>
                <ns0:pt idx="0">
                  <ns0:v>Sensitivity
(failures caught)</ns0:v>
                </ns0:pt>
                <ns0:pt idx="1">
                  <ns0:v>Specificity
(healthy pumps cleared)</ns0:v>
                </ns0:pt>
                <ns0:pt idx="2">
                  <ns0:v>Balanced accuracy</ns0:v>
                </ns0:pt>
              </ns0:strCache>
            </ns0:strRef>
          </ns0:cat>
          <ns0:val>
            <ns0:numRef>
              <ns0:f>Sheet1!$B$2:$B$4</ns0:f>
              <ns0:numCache>
                <ns0:formatCode>General</ns0:formatCode>
                <ns0:ptCount val="3"/>
                <ns0:pt idx="0">
                  <ns0:v>0.5</ns0:v>
                </ns0:pt>
                <ns0:pt idx="1">
                  <ns0:v>0.78</ns0:v>
                </ns0:pt>
                <ns0:pt idx="2">
                  <ns0:v>0.64</ns0:v>
                </ns0:pt>
              </ns0:numCache>
            </ns0:numRef>
          </ns0:val>
        </ns0:ser>
        <ns0:dLbls>
          <ns0:numFmt formatCode="0%" sourceLinked="0"/>
          <ns0:txPr>
            <ns1:bodyPr anchorCtr="1"/>
            <ns1:lstStyle/>
            <ns1:p>
              <ns1:pPr>
                <ns1:defRPr sz="1600" b="1">
                  <ns1:latin typeface="Arial"/>
                  <ns1:ea typeface="Arial"/>
                  <ns1:cs typeface="Arial"/>
                </ns1:defRPr>
              </ns1:pPr>
            </ns1:p>
          </ns0:txPr>
          <ns0:dLblPos val="outEnd"/>
          <ns0:showLegendKey val="0"/>
          <ns0:showVal val="1"/>
          <ns0:showCatName val="0"/>
          <ns0:showSerName val="0"/>
          <ns0:showPercent val="0"/>
          <ns0:showBubbleSize val="0"/>
          <ns0:showLeaderLines val="1"/>
        </ns0:dLbls>
        <ns0:gapWidth val="70"/>
        <ns0:axId val="2068027336"/>
        <ns0:axId val="2113994440"/>
      </ns0:barChart>
      <ns0:catAx>
        <ns0:axId val="2068027336"/>
        <ns0:scaling>
          <ns0:orientation val="minMax"/>
        </ns0:scaling>
        <ns0:delete val="0"/>
        <ns0:axPos val="b"/>
        <ns0:title>
          <ns0:txPr>
            <ns1:bodyPr anchorCtr="1"/>
            <ns1:lstStyle/>
            <ns1:p>
              <ns1:pPr>
                <ns1:defRPr>
                  <ns1:latin typeface="Arial"/>
                  <ns1:ea typeface="Arial"/>
                  <ns1:cs typeface="Arial"/>
                </ns1:defRPr>
              </ns1:pPr>
            </ns1:p>
          </ns0:txPr>
        </ns0:title>
        <ns0:numFmt formatCode="General"/>
        <ns0:majorTickMark val="out"/>
        <ns0:minorTickMark val="none"/>
        <ns0:tickLblPos val="nextTo"/>
        <ns0:spPr>
          <ns1:ln>
            <ns1:solidFill>
              <ns1:srgbClr val="CFD4C9"/>
            </ns1:solidFill>
          </ns1:ln>
        </ns0:spPr>
        <ns0:txPr>
          <ns1:bodyPr anchorCtr="1"/>
          <ns1:lstStyle/>
          <ns1:p>
            <ns1:pPr>
              <ns1:defRPr sz="1150">
                <ns1:solidFill>
                  <ns1:srgbClr val="252922"/>
                </ns1:solidFill>
                <ns1:latin typeface="Arial"/>
                <ns1:ea typeface="Arial"/>
                <ns1:cs typeface="Arial"/>
              </ns1:defRPr>
            </ns1:pPr>
          </ns1:p>
        </ns0:txPr>
        <ns0:crossAx val="2113994440"/>
        <ns0:crosses val="autoZero"/>
        <ns0:lblAlgn val="ctr"/>
        <ns0:noMultiLvlLbl val="0"/>
        <ns0:lblOffset val="100"/>
      </ns0:catAx>
      <ns0:valAx>
        <ns0:axId val="2113994440"/>
        <ns0:scaling>
          <ns0:orientation val="minMax"/>
          <ns0:max val="1"/>
          <ns0:min val="0"/>
        </ns0:scaling>
        <ns0:delete val="0"/>
        <ns0:axPos val="l"/>
        <ns0:majorGridlines>
          <ns0:spPr>
            <ns1:ln>
              <ns1:solidFill>
                <ns1:srgbClr val="CFD4C9"/>
              </ns1:solidFill>
            </ns1:ln>
          </ns0:spPr>
        </ns0:majorGridlines>
        <ns0:title>
          <ns0:tx>
            <ns0:rich>
              <ns1:bodyPr/>
              <ns1:lstStyle/>
              <ns1:p>
                <ns1:r>
                  <ns1:rPr sz="1050" b="0">
                    <ns1:solidFill>
                      <ns1:srgbClr val="5E675E"/>
                    </ns1:solidFill>
                    <ns1:latin typeface="Arial"/>
                  </ns1:rPr>
                  <ns1:t>Share of test cases (%)</ns1:t>
                </ns1:r>
              </ns1:p>
            </ns0:rich>
          </ns0:tx>
          <ns0:overlay val="0"/>
          <ns0:txPr>
            <ns1:bodyPr anchorCtr="1"/>
            <ns1:lstStyle/>
            <ns1:p>
              <ns1:pPr>
                <ns1:defRPr sz="1050">
                  <ns1:solidFill>
                    <ns1:srgbClr val="5E675E"/>
                  </ns1:solidFill>
                  <ns1:latin typeface="Arial"/>
                  <ns1:ea typeface="Arial"/>
                  <ns1:cs typeface="Arial"/>
                </ns1:defRPr>
              </ns1:pPr>
            </ns1:p>
          </ns0:txPr>
        </ns0:title>
        <ns0:numFmt formatCode="0%" sourceLinked="0"/>
        <ns0:majorTickMark val="out"/>
        <ns0:minorTickMark val="none"/>
        <ns0:tickLblPos val="nextTo"/>
        <ns0:spPr>
          <ns1:ln>
            <ns1:noFill/>
          </ns1:ln>
        </ns0:spPr>
        <ns0:txPr>
          <ns1:bodyPr anchorCtr="1"/>
          <ns1:lstStyle/>
          <ns1:p>
            <ns1:pPr>
              <ns1:defRPr sz="1050">
                <ns1:solidFill>
                  <ns1:srgbClr val="5E675E"/>
                </ns1:solidFill>
                <ns1:latin typeface="Arial"/>
                <ns1:ea typeface="Arial"/>
                <ns1:cs typeface="Arial"/>
              </ns1:defRPr>
            </ns1:pPr>
          </ns1:p>
        </ns0:txPr>
        <ns0:crossAx val="2068027336"/>
        <ns0:crosses val="autoZero"/>
        <ns0:crossBetween val="between"/>
        <ns0:majorUnit val="0.25"/>
      </ns0:valAx>
    </ns0:plotArea>
    <ns0:plotVisOnly val="1"/>
    <ns0:dispBlanksAs val="gap"/>
  </ns0:chart>
  <ns0:externalData ns2:id="rIdWorkbook">
    <ns0:autoUpdate val="0"/>
  </ns0:externalData>
</ns0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8FE047D5-5AA5-49D5-A7AD-368930B3C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952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ENERGY AI OBSERVATORY  /  AI IN GLOBAL OIL &amp; GAS, OCT 2024 – OCT 2026</a:t>
            </a: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CB4B9410-1B5C-4024-8EF4-FBEBF2F2C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2500" b="1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AI is reaching operating fleets. Comparable returns remain hard to establish.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9E0D3D7A-0FB5-499D-A844-61CC5720E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52550"/>
            <a:ext cx="1097280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3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196 company-adoption profiles across 93 companies, October 2024–October 2026. Follow deployment, reported results and their original sources. This collection is not an industry census.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0A57795F-A0CE-4055-A3C7-606943870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D4C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C0106BE5-CF68-4E9F-B846-BADF76D1E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666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0" i="0">
                <a:solidFill>
                  <a:srgbClr val="3F6152"/>
                </a:solidFill>
                <a:latin typeface="Arial"/>
                <a:ea typeface="Arial"/>
                <a:cs typeface="Arial"/>
                <a:hlinkClick xmlns:r="http://schemas.openxmlformats.org/officeDocument/2006/relationships" r:id="Rc3f8f7ebed804251"/>
              </a:rPr>
              <a:t>Open the interactive report and every original source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6B844E60-55F3-4CD9-A893-086ADC9C3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6438900"/>
            <a:ext cx="1905000" cy="160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01  /  8 OCT 2026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665050CC-B353-46F0-839A-42A95D094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62150"/>
            <a:ext cx="2000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E948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D9964908-94B7-47A9-BB35-B641057CB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76450"/>
            <a:ext cx="2000250" cy="6705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>
                <a:latin typeface="Arial"/>
                <a:ea typeface="Arial"/>
                <a:cs typeface="Arial"/>
              </a:defRPr>
            </a:pPr>
            <a:r>
              <a:rPr sz="4400" b="1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196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1BB149C-E3E4-4528-8BA7-A2B6B160D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62250"/>
            <a:ext cx="200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2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company AI projects</a:t>
            </a:r>
          </a:p>
          <a:p xmlns:a="http://schemas.openxmlformats.org/drawingml/2006/main">
            <a:r>
              <a:rPr sz="12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across 93 companies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175F1516-4F22-4ACC-8BCA-0EFD53114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1962150"/>
            <a:ext cx="2000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6152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877EFCC1-F779-42B6-A994-7A9A14B96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2076450"/>
            <a:ext cx="2000250" cy="6705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>
                <a:latin typeface="Arial"/>
                <a:ea typeface="Arial"/>
                <a:cs typeface="Arial"/>
              </a:defRPr>
            </a:pPr>
            <a:r>
              <a:rPr sz="4400" b="1" i="0">
                <a:solidFill>
                  <a:srgbClr val="3F6152"/>
                </a:solidFill>
                <a:latin typeface="Arial"/>
                <a:ea typeface="Arial"/>
                <a:cs typeface="Arial"/>
              </a:rPr>
              <a:t>133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457ED672-5455-4991-9E3D-C728F491F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9400" y="2762250"/>
            <a:ext cx="200025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2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described as operating</a:t>
            </a:r>
            <a:br>
              <a:rPr sz="12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</a:br>
            <a:r>
              <a:rPr sz="12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or scaled</a:t>
            </a:r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2250075C-FEFB-4EA1-852C-1AC7B0EB4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1962150"/>
            <a:ext cx="2000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6152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5" name="TextBox 14">
            <a:extLst xmlns:a="http://schemas.openxmlformats.org/drawingml/2006/main">
              <a:ext uri="{FF2B5EF4-FFF2-40B4-BE49-F238E27FC236}">
                <a16:creationId xmlns:a16="http://schemas.microsoft.com/office/drawing/2014/main" id="{E4C5CA36-0EFC-489D-A1DC-2E664DE97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2076450"/>
            <a:ext cx="2000250" cy="6705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>
                <a:latin typeface="Arial"/>
                <a:ea typeface="Arial"/>
                <a:cs typeface="Arial"/>
              </a:defRPr>
            </a:pPr>
            <a:r>
              <a:rPr sz="4400" b="1" i="0">
                <a:solidFill>
                  <a:srgbClr val="3F6152"/>
                </a:solidFill>
                <a:latin typeface="Arial"/>
                <a:ea typeface="Arial"/>
                <a:cs typeface="Arial"/>
              </a:rPr>
              <a:t>54</a:t>
            </a:r>
          </a:p>
        </p:txBody>
      </p:sp>
      <p:sp>
        <p:nvSpPr>
          <p:cNvPr id="16" name="TextBox 15">
            <a:extLst xmlns:a="http://schemas.openxmlformats.org/drawingml/2006/main">
              <a:ext uri="{FF2B5EF4-FFF2-40B4-BE49-F238E27FC236}">
                <a16:creationId xmlns:a16="http://schemas.microsoft.com/office/drawing/2014/main" id="{BFFEC5DF-252D-4702-9D0A-D986922B3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2762250"/>
            <a:ext cx="200025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2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report a realized</a:t>
            </a:r>
            <a:br>
              <a:rPr sz="12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</a:br>
            <a:r>
              <a:rPr sz="12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(measured) result</a:t>
            </a:r>
          </a:p>
        </p:txBody>
      </p:sp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D705D027-9778-4AEB-B869-6EE2C854A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1962150"/>
            <a:ext cx="2000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6152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8" name="TextBox 17">
            <a:extLst xmlns:a="http://schemas.openxmlformats.org/drawingml/2006/main">
              <a:ext uri="{FF2B5EF4-FFF2-40B4-BE49-F238E27FC236}">
                <a16:creationId xmlns:a16="http://schemas.microsoft.com/office/drawing/2014/main" id="{49ED39BA-63DE-4566-9F1A-59A05A890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076450"/>
            <a:ext cx="2000250" cy="6705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>
                <a:latin typeface="Arial"/>
                <a:ea typeface="Arial"/>
                <a:cs typeface="Arial"/>
              </a:defRPr>
            </a:pPr>
            <a:r>
              <a:rPr sz="4400" b="1" i="0">
                <a:solidFill>
                  <a:srgbClr val="3F6152"/>
                </a:solidFill>
                <a:latin typeface="Arial"/>
                <a:ea typeface="Arial"/>
                <a:cs typeface="Arial"/>
              </a:rPr>
              <a:t>32</a:t>
            </a:r>
          </a:p>
        </p:txBody>
      </p:sp>
      <p:sp>
        <p:nvSpPr>
          <p:cNvPr id="19" name="TextBox 18">
            <a:extLst xmlns:a="http://schemas.openxmlformats.org/drawingml/2006/main">
              <a:ext uri="{FF2B5EF4-FFF2-40B4-BE49-F238E27FC236}">
                <a16:creationId xmlns:a16="http://schemas.microsoft.com/office/drawing/2014/main" id="{8B76D7D1-8F08-4428-B367-3549FA16E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762250"/>
            <a:ext cx="200025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2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of those are reported</a:t>
            </a:r>
            <a:br>
              <a:rPr sz="12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</a:br>
            <a:r>
              <a:rPr sz="12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by the operator itself</a:t>
            </a:r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F6D0A41F-5C68-4AFC-A2E8-0CCC18EAD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1962150"/>
            <a:ext cx="2000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17A4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21" name="TextBox 20">
            <a:extLst xmlns:a="http://schemas.openxmlformats.org/drawingml/2006/main">
              <a:ext uri="{FF2B5EF4-FFF2-40B4-BE49-F238E27FC236}">
                <a16:creationId xmlns:a16="http://schemas.microsoft.com/office/drawing/2014/main" id="{E675B417-01AF-487F-B805-0449ECA18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2076450"/>
            <a:ext cx="2000250" cy="6705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>
                <a:latin typeface="Arial"/>
                <a:ea typeface="Arial"/>
                <a:cs typeface="Arial"/>
              </a:defRPr>
            </a:pPr>
            <a:r>
              <a:rPr sz="4400" b="1" i="0">
                <a:solidFill>
                  <a:srgbClr val="A17A44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22" name="TextBox 21">
            <a:extLst xmlns:a="http://schemas.openxmlformats.org/drawingml/2006/main">
              <a:ext uri="{FF2B5EF4-FFF2-40B4-BE49-F238E27FC236}">
                <a16:creationId xmlns:a16="http://schemas.microsoft.com/office/drawing/2014/main" id="{3AD2C364-4D1F-48E1-88AF-0A841E231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2762250"/>
            <a:ext cx="2000250" cy="571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2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pairs AI investment and</a:t>
            </a:r>
          </a:p>
          <a:p xmlns:a="http://schemas.openxmlformats.org/drawingml/2006/main">
            <a:r>
              <a:rPr sz="12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financial benefits:</a:t>
            </a:r>
          </a:p>
          <a:p xmlns:a="http://schemas.openxmlformats.org/drawingml/2006/main">
            <a:r>
              <a:rPr sz="12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Ecopetrol’s 2025 portfolio</a:t>
            </a:r>
          </a:p>
        </p:txBody>
      </p:sp>
      <p:sp>
        <p:nvSpPr>
          <p:cNvPr id="23" name="TextBox 22">
            <a:extLst xmlns:a="http://schemas.openxmlformats.org/drawingml/2006/main">
              <a:ext uri="{FF2B5EF4-FFF2-40B4-BE49-F238E27FC236}">
                <a16:creationId xmlns:a16="http://schemas.microsoft.com/office/drawing/2014/main" id="{E41A80B0-0FFF-426F-A227-E16250911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05200"/>
            <a:ext cx="3810000" cy="2476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500" b="1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What it means</a:t>
            </a:r>
          </a:p>
        </p:txBody>
      </p:sp>
      <p:sp>
        <p:nvSpPr>
          <p:cNvPr id="24" name="TextBox 23">
            <a:extLst xmlns:a="http://schemas.openxmlformats.org/drawingml/2006/main">
              <a:ext uri="{FF2B5EF4-FFF2-40B4-BE49-F238E27FC236}">
                <a16:creationId xmlns:a16="http://schemas.microsoft.com/office/drawing/2014/main" id="{7782D36A-7668-4BE8-AA1C-00CE8485A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29050"/>
            <a:ext cx="28575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>
                <a:latin typeface="Arial"/>
                <a:ea typeface="Arial"/>
                <a:cs typeface="Arial"/>
              </a:defRPr>
            </a:pPr>
            <a:r>
              <a:rPr sz="2600" b="1" i="0">
                <a:solidFill>
                  <a:srgbClr val="3F6152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25" name="TextBox 24">
            <a:extLst xmlns:a="http://schemas.openxmlformats.org/drawingml/2006/main">
              <a:ext uri="{FF2B5EF4-FFF2-40B4-BE49-F238E27FC236}">
                <a16:creationId xmlns:a16="http://schemas.microsoft.com/office/drawing/2014/main" id="{39B09BBF-69A6-4CBF-9EAC-AA5699791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848100"/>
            <a:ext cx="1047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500" b="1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Artificial lift has detailed fleet evidence.</a:t>
            </a:r>
          </a:p>
        </p:txBody>
      </p:sp>
      <p:sp>
        <p:nvSpPr>
          <p:cNvPr id="26" name="TextBox 25">
            <a:extLst xmlns:a="http://schemas.openxmlformats.org/drawingml/2006/main">
              <a:ext uri="{FF2B5EF4-FFF2-40B4-BE49-F238E27FC236}">
                <a16:creationId xmlns:a16="http://schemas.microsoft.com/office/drawing/2014/main" id="{3E3DB12C-6BE0-447E-B056-A27038C63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095750"/>
            <a:ext cx="1047750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300" b="0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Devon runs autonomous lift on 1,000 wells, ExxonMobil gas-lift on 1,300+ Permian wells, Chord on ~99% of its rod-lift wells.</a:t>
            </a:r>
          </a:p>
        </p:txBody>
      </p:sp>
      <p:sp>
        <p:nvSpPr>
          <p:cNvPr id="27" name="TextBox 26">
            <a:extLst xmlns:a="http://schemas.openxmlformats.org/drawingml/2006/main">
              <a:ext uri="{FF2B5EF4-FFF2-40B4-BE49-F238E27FC236}">
                <a16:creationId xmlns:a16="http://schemas.microsoft.com/office/drawing/2014/main" id="{DE235068-FC7B-4DF2-A09B-BDED4CA9F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10100"/>
            <a:ext cx="28575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>
                <a:latin typeface="Arial"/>
                <a:ea typeface="Arial"/>
                <a:cs typeface="Arial"/>
              </a:defRPr>
            </a:pPr>
            <a:r>
              <a:rPr sz="2600" b="1" i="0">
                <a:solidFill>
                  <a:srgbClr val="3F6152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28" name="TextBox 27">
            <a:extLst xmlns:a="http://schemas.openxmlformats.org/drawingml/2006/main">
              <a:ext uri="{FF2B5EF4-FFF2-40B4-BE49-F238E27FC236}">
                <a16:creationId xmlns:a16="http://schemas.microsoft.com/office/drawing/2014/main" id="{5CDAB85E-B3ED-45B8-9048-FC79A0396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629150"/>
            <a:ext cx="1047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500" b="1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Pilot uplift does not establish fleet uplift.</a:t>
            </a:r>
          </a:p>
        </p:txBody>
      </p:sp>
      <p:sp>
        <p:nvSpPr>
          <p:cNvPr id="29" name="TextBox 28">
            <a:extLst xmlns:a="http://schemas.openxmlformats.org/drawingml/2006/main">
              <a:ext uri="{FF2B5EF4-FFF2-40B4-BE49-F238E27FC236}">
                <a16:creationId xmlns:a16="http://schemas.microsoft.com/office/drawing/2014/main" id="{9F06AAD5-0F0D-4C91-82C1-1A7FA2F95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876800"/>
            <a:ext cx="1047750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300" b="0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Devon’s only uplift figure (2–3%) is from its 2025 pilot; no fleet result is published. Most gains lack a stated baseline.</a:t>
            </a:r>
          </a:p>
        </p:txBody>
      </p:sp>
      <p:sp>
        <p:nvSpPr>
          <p:cNvPr id="30" name="TextBox 29">
            <a:extLst xmlns:a="http://schemas.openxmlformats.org/drawingml/2006/main">
              <a:ext uri="{FF2B5EF4-FFF2-40B4-BE49-F238E27FC236}">
                <a16:creationId xmlns:a16="http://schemas.microsoft.com/office/drawing/2014/main" id="{065ECDDF-C8F0-4D73-B19B-8AF25C6A2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91150"/>
            <a:ext cx="28575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>
                <a:latin typeface="Arial"/>
                <a:ea typeface="Arial"/>
                <a:cs typeface="Arial"/>
              </a:defRPr>
            </a:pPr>
            <a:r>
              <a:rPr sz="2600" b="1" i="0">
                <a:solidFill>
                  <a:srgbClr val="3F6152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31" name="TextBox 30">
            <a:extLst xmlns:a="http://schemas.openxmlformats.org/drawingml/2006/main">
              <a:ext uri="{FF2B5EF4-FFF2-40B4-BE49-F238E27FC236}">
                <a16:creationId xmlns:a16="http://schemas.microsoft.com/office/drawing/2014/main" id="{9A31258C-52C8-4E8E-8458-DC4B5661F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1047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500" b="1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Keep the author and the measurement scope visible.</a:t>
            </a:r>
          </a:p>
        </p:txBody>
      </p:sp>
      <p:sp>
        <p:nvSpPr>
          <p:cNvPr id="32" name="TextBox 31">
            <a:extLst xmlns:a="http://schemas.openxmlformats.org/drawingml/2006/main">
              <a:ext uri="{FF2B5EF4-FFF2-40B4-BE49-F238E27FC236}">
                <a16:creationId xmlns:a16="http://schemas.microsoft.com/office/drawing/2014/main" id="{1693D49D-D4DC-4A8D-885F-2DA918AF0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657850"/>
            <a:ext cx="10477500" cy="198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300" b="0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21 of 54 reported outcomes come from vendor sources. Our bounded search did not verify a named operator cancellation.</a:t>
            </a:r>
          </a:p>
        </p:txBody>
      </p:sp>
    </p:spTree>
    <p:extLst>
      <p:ext uri="{BB962C8B-B14F-4D97-AF65-F5344CB8AC3E}">
        <p14:creationId xmlns:p14="http://schemas.microsoft.com/office/powerpoint/2010/main" val="30012290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19FDB104-4E30-44C3-8D87-868064B85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952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ENERGY AI OBSERVATORY  /  AI IN GLOBAL OIL &amp; GAS, OCT 2024 – OCT 2026</a:t>
            </a: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8AC4450F-3EA8-42D5-8449-1C72F0426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2500" b="1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Public evidence: deployment, operating results and financial disclosure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05AAD96-8E89-42A2-B49B-29E1A4952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52550"/>
            <a:ext cx="1097280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3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These measures overlap. Some outcomes come from pilots. The 54 result profiles exclude two overlapping portfolio aggregates; stage descriptions come from operator, vendor and secondary sources.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42451F52-75A7-409D-A432-776004898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D4C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0D9F6997-EC1D-4340-8648-33AE61FFA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666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0" i="0">
                <a:solidFill>
                  <a:srgbClr val="3F6152"/>
                </a:solidFill>
                <a:latin typeface="Arial"/>
                <a:ea typeface="Arial"/>
                <a:cs typeface="Arial"/>
                <a:hlinkClick xmlns:r="http://schemas.openxmlformats.org/officeDocument/2006/relationships" r:id="R7f913c0c3d4b4a9d"/>
              </a:rPr>
              <a:t>Open the interactive report and every original source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F62B8E7B-7646-41B6-86A7-F73DA87B9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6438900"/>
            <a:ext cx="1905000" cy="160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02  /  8 OCT 2026</a:t>
            </a:r>
          </a:p>
        </p:txBody>
      </p:sp>
      <p:graphicFrame>
        <p:nvGraphicFramePr>
          <p:cNvPr id="8" name="Chart 7">
            <a:extLst xmlns:a="http://schemas.openxmlformats.org/drawingml/2006/main">
              <a:ext uri="{FF2B5EF4-FFF2-40B4-BE49-F238E27FC236}">
                <a16:creationId xmlns:a16="http://schemas.microsoft.com/office/drawing/2014/main" id="{0170229A-A9AE-48FC-B6A0-4B41A0E77390}"/>
              </a:ext>
            </a:extLst>
          </p:cNvPr>
          <p:cNvGraphicFramePr/>
          <p:nvPr/>
        </p:nvGraphicFramePr>
        <p:xfrm>
          <a:off xmlns:a="http://schemas.openxmlformats.org/drawingml/2006/main" x="609600" y="1905000"/>
          <a:ext xmlns:a="http://schemas.openxmlformats.org/drawingml/2006/main" cx="7239000" cy="41910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dc6e791dd83b47ef"/>
          </a:graphicData>
        </a:graphic>
      </p:graphicFrame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38F51817-6843-4E03-BA72-C0FF5C943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1962150"/>
            <a:ext cx="3429000" cy="213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400" b="1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What the counts mean</a:t>
            </a: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45DE00F1-AE9E-40AD-A3FB-8A538F852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324100"/>
            <a:ext cx="3390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D4C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3A8D2461-1605-4D7C-BCE0-66772F4DD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400300"/>
            <a:ext cx="3390900" cy="213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400" b="1" i="0">
                <a:solidFill>
                  <a:srgbClr val="3F6152"/>
                </a:solidFill>
                <a:latin typeface="Arial"/>
                <a:ea typeface="Arial"/>
                <a:cs typeface="Arial"/>
              </a:rPr>
              <a:t>Operating status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0B2BFB8B-9BC9-4761-B97F-25973620C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28900"/>
            <a:ext cx="3390900" cy="3505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150" b="0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The other 63 are announcements (29), pilots (27) or unclear (7).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80345300-21AF-4FAF-8377-C518FE103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238500"/>
            <a:ext cx="3390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D4C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80E28E33-ABA6-4BC5-A695-5A91BB838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314700"/>
            <a:ext cx="3390900" cy="213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400" b="1" i="0">
                <a:solidFill>
                  <a:srgbClr val="3F6152"/>
                </a:solidFill>
                <a:latin typeface="Arial"/>
                <a:ea typeface="Arial"/>
                <a:cs typeface="Arial"/>
              </a:rPr>
              <a:t>Reported result</a:t>
            </a:r>
          </a:p>
        </p:txBody>
      </p:sp>
      <p:sp>
        <p:nvSpPr>
          <p:cNvPr id="15" name="TextBox 14">
            <a:extLst xmlns:a="http://schemas.openxmlformats.org/drawingml/2006/main">
              <a:ext uri="{FF2B5EF4-FFF2-40B4-BE49-F238E27FC236}">
                <a16:creationId xmlns:a16="http://schemas.microsoft.com/office/drawing/2014/main" id="{BCA434E7-59CF-4FF4-BCBE-E16E04432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543300"/>
            <a:ext cx="3390900" cy="525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150" b="0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56 profiles report a result before overlap exclusions. Another 29 give scale only, 10 a target and 101 no outcome.</a:t>
            </a:r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92DB88DE-0477-4EB0-86E1-2EBF491E0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152900"/>
            <a:ext cx="3390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D4C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7" name="TextBox 16">
            <a:extLst xmlns:a="http://schemas.openxmlformats.org/drawingml/2006/main">
              <a:ext uri="{FF2B5EF4-FFF2-40B4-BE49-F238E27FC236}">
                <a16:creationId xmlns:a16="http://schemas.microsoft.com/office/drawing/2014/main" id="{1C6CAA0B-37F3-472B-B78E-E92DC8D2F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29100"/>
            <a:ext cx="3390900" cy="213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400" b="1" i="0">
                <a:solidFill>
                  <a:srgbClr val="3F6152"/>
                </a:solidFill>
                <a:latin typeface="Arial"/>
                <a:ea typeface="Arial"/>
                <a:cs typeface="Arial"/>
              </a:rPr>
              <a:t>Source of the result</a:t>
            </a:r>
          </a:p>
        </p:txBody>
      </p:sp>
      <p:sp>
        <p:nvSpPr>
          <p:cNvPr id="18" name="TextBox 17">
            <a:extLst xmlns:a="http://schemas.openxmlformats.org/drawingml/2006/main">
              <a:ext uri="{FF2B5EF4-FFF2-40B4-BE49-F238E27FC236}">
                <a16:creationId xmlns:a16="http://schemas.microsoft.com/office/drawing/2014/main" id="{508187C3-D722-42B1-B3EA-E7D3F1490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457700"/>
            <a:ext cx="3390900" cy="525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150" b="0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32 operator-attributed, 21 vendor-attributed and one independent research result (54 after overlap exclusions).</a:t>
            </a:r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8DFA6F06-0A47-41B8-9C52-E257728CD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067300"/>
            <a:ext cx="3390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D4C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20" name="TextBox 19">
            <a:extLst xmlns:a="http://schemas.openxmlformats.org/drawingml/2006/main">
              <a:ext uri="{FF2B5EF4-FFF2-40B4-BE49-F238E27FC236}">
                <a16:creationId xmlns:a16="http://schemas.microsoft.com/office/drawing/2014/main" id="{26823212-4D54-4D19-B58B-3EAA7C402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3390900" cy="213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400" b="1" i="0">
                <a:solidFill>
                  <a:srgbClr val="3F6152"/>
                </a:solidFill>
                <a:latin typeface="Arial"/>
                <a:ea typeface="Arial"/>
                <a:cs typeface="Arial"/>
              </a:rPr>
              <a:t>Financial disclosure</a:t>
            </a:r>
          </a:p>
        </p:txBody>
      </p:sp>
      <p:sp>
        <p:nvSpPr>
          <p:cNvPr id="21" name="TextBox 20">
            <a:extLst xmlns:a="http://schemas.openxmlformats.org/drawingml/2006/main">
              <a:ext uri="{FF2B5EF4-FFF2-40B4-BE49-F238E27FC236}">
                <a16:creationId xmlns:a16="http://schemas.microsoft.com/office/drawing/2014/main" id="{C89E3BF4-3E5A-411D-A650-C4B125D06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372100"/>
            <a:ext cx="3390900" cy="701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150" b="0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Ecopetrol pairs US$1.88m of AI investment with US$3.50m of benefits in 2025 (revenue +US$2.06m; costs −US$1.44m). Portfolio accounting, not project cash ROI.</a:t>
            </a:r>
          </a:p>
        </p:txBody>
      </p:sp>
    </p:spTree>
    <p:extLst>
      <p:ext uri="{BB962C8B-B14F-4D97-AF65-F5344CB8AC3E}">
        <p14:creationId xmlns:p14="http://schemas.microsoft.com/office/powerpoint/2010/main" val="103368052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A117343A-D1C2-43ED-A9C3-8ABC6B195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952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ENERGY AI OBSERVATORY  /  AI IN GLOBAL OIL &amp; GAS, OCT 2024 – OCT 2026</a:t>
            </a: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DCB8B28D-35D5-4695-9A56-554C60BD7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2500" b="1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AI in field operations: 33 of 196 projects concern production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1A6257F6-C139-4F42-BB74-2F09D1378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52550"/>
            <a:ext cx="10972800" cy="4381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3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Illustrative schematic, not a company architecture. Project counts by primary department; refining, trading and workforce projects are not shown.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1565C0A4-EC81-4543-B9C5-3B7CF9873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D4C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052EB2D8-C0FA-439F-9BF4-2BFC2E4FE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666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0" i="0">
                <a:solidFill>
                  <a:srgbClr val="3F6152"/>
                </a:solidFill>
                <a:latin typeface="Arial"/>
                <a:ea typeface="Arial"/>
                <a:cs typeface="Arial"/>
                <a:hlinkClick xmlns:r="http://schemas.openxmlformats.org/officeDocument/2006/relationships" r:id="Rd3b0a1ae561940f5"/>
              </a:rPr>
              <a:t>Open the interactive report and every original source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5041832B-F4A6-4DF3-BB5C-F8F54984B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6438900"/>
            <a:ext cx="1905000" cy="160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03  /  8 OCT 2026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CEA15BD3-BF67-42F1-90B8-1AA8DF43D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62150"/>
            <a:ext cx="34480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6152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0FFFEA44-8F24-4930-B9F2-5EC4FC286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900" b="1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Subsurface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14EEC580-0D1D-47B6-96D4-77C2283ED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1981200"/>
            <a:ext cx="952500" cy="426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buNone/>
              <a:defRPr>
                <a:latin typeface="Arial"/>
                <a:ea typeface="Arial"/>
                <a:cs typeface="Arial"/>
              </a:defRPr>
            </a:pPr>
            <a:r>
              <a:rPr sz="2800" b="1" i="0">
                <a:solidFill>
                  <a:srgbClr val="3F6152"/>
                </a:solidFill>
                <a:latin typeface="Arial"/>
                <a:ea typeface="Arial"/>
                <a:cs typeface="Arial"/>
              </a:rPr>
              <a:t>20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A6C3622F-32CE-43ED-98DC-14B2A3B0B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2438400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projects</a:t>
            </a:r>
          </a:p>
        </p:txBody>
      </p:sp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27D7B436-951D-4097-BBB3-5F3D6D5FF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28900"/>
            <a:ext cx="1241298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7D6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3C655D5D-559E-4647-B60E-F5E6C873A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38450"/>
            <a:ext cx="333375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350" b="0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Interpret rock and recommend reservoir actions.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5BC1E661-CFCF-4D5E-9F4A-874018110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14700"/>
            <a:ext cx="3333750" cy="4762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150" b="1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Examples: </a:t>
            </a:r>
            <a:r>
              <a:rPr sz="1150" b="0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ExxonMobil Trinidad &amp; Tobago (with SLB) · ONGC</a:t>
            </a:r>
          </a:p>
          <a:p xmlns:a="http://schemas.openxmlformats.org/drawingml/2006/main">
            <a:r>
              <a:rPr sz="100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AI-069 · AI-225</a:t>
            </a:r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3B6C308A-4E6A-4DC6-A8D3-9FC7F0D4B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1962150"/>
            <a:ext cx="34480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6152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6" name="TextBox 15">
            <a:extLst xmlns:a="http://schemas.openxmlformats.org/drawingml/2006/main">
              <a:ext uri="{FF2B5EF4-FFF2-40B4-BE49-F238E27FC236}">
                <a16:creationId xmlns:a16="http://schemas.microsoft.com/office/drawing/2014/main" id="{E6877D6C-36F9-4E20-9F3C-98FAA4FFD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09550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900" b="1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Drilling</a:t>
            </a:r>
          </a:p>
        </p:txBody>
      </p:sp>
      <p:sp>
        <p:nvSpPr>
          <p:cNvPr id="17" name="TextBox 16">
            <a:extLst xmlns:a="http://schemas.openxmlformats.org/drawingml/2006/main">
              <a:ext uri="{FF2B5EF4-FFF2-40B4-BE49-F238E27FC236}">
                <a16:creationId xmlns:a16="http://schemas.microsoft.com/office/drawing/2014/main" id="{FC2C3ED0-53D9-4C21-AC22-30988DCF1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1981200"/>
            <a:ext cx="952500" cy="426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buNone/>
              <a:defRPr>
                <a:latin typeface="Arial"/>
                <a:ea typeface="Arial"/>
                <a:cs typeface="Arial"/>
              </a:defRPr>
            </a:pPr>
            <a:r>
              <a:rPr sz="2800" b="1" i="0">
                <a:solidFill>
                  <a:srgbClr val="3F6152"/>
                </a:solidFill>
                <a:latin typeface="Arial"/>
                <a:ea typeface="Arial"/>
                <a:cs typeface="Arial"/>
              </a:rPr>
              <a:t>22</a:t>
            </a:r>
          </a:p>
        </p:txBody>
      </p:sp>
      <p:sp>
        <p:nvSpPr>
          <p:cNvPr id="18" name="TextBox 17">
            <a:extLst xmlns:a="http://schemas.openxmlformats.org/drawingml/2006/main">
              <a:ext uri="{FF2B5EF4-FFF2-40B4-BE49-F238E27FC236}">
                <a16:creationId xmlns:a16="http://schemas.microsoft.com/office/drawing/2014/main" id="{C2D9C724-6E35-4C39-8873-24AEFCCFD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438400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projects</a:t>
            </a:r>
          </a:p>
        </p:txBody>
      </p:sp>
      <p:sp>
        <p:nvSpPr>
          <p:cNvPr id="19" name="Rectangle 18">
            <a:extLst xmlns:a="http://schemas.openxmlformats.org/drawingml/2006/main">
              <a:ext uri="{FF2B5EF4-FFF2-40B4-BE49-F238E27FC236}">
                <a16:creationId xmlns:a16="http://schemas.microsoft.com/office/drawing/2014/main" id="{8B0C15CD-5B99-48A0-AED2-4366CBFF2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628900"/>
            <a:ext cx="1310259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7D6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20" name="TextBox 19">
            <a:extLst xmlns:a="http://schemas.openxmlformats.org/drawingml/2006/main">
              <a:ext uri="{FF2B5EF4-FFF2-40B4-BE49-F238E27FC236}">
                <a16:creationId xmlns:a16="http://schemas.microsoft.com/office/drawing/2014/main" id="{EB4F9F2D-9D7D-4BA8-95BD-AFBF4DE6F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838450"/>
            <a:ext cx="333375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350" b="0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Guide the well and monitor live rig data.</a:t>
            </a:r>
          </a:p>
        </p:txBody>
      </p:sp>
      <p:sp>
        <p:nvSpPr>
          <p:cNvPr id="21" name="TextBox 20">
            <a:extLst xmlns:a="http://schemas.openxmlformats.org/drawingml/2006/main">
              <a:ext uri="{FF2B5EF4-FFF2-40B4-BE49-F238E27FC236}">
                <a16:creationId xmlns:a16="http://schemas.microsoft.com/office/drawing/2014/main" id="{46CA370A-C1DB-419E-9350-57F95E12C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314700"/>
            <a:ext cx="3333750" cy="4762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150" b="1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Examples: </a:t>
            </a:r>
            <a:r>
              <a:rPr sz="1150" b="0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ExxonMobil (Guyana) · ADNOC (with SLB)</a:t>
            </a:r>
          </a:p>
          <a:p xmlns:a="http://schemas.openxmlformats.org/drawingml/2006/main">
            <a:r>
              <a:rPr sz="100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AI-072 · AI-226</a:t>
            </a:r>
          </a:p>
        </p:txBody>
      </p:sp>
      <p:sp>
        <p:nvSpPr>
          <p:cNvPr id="22" name="Rectangle 21">
            <a:extLst xmlns:a="http://schemas.openxmlformats.org/drawingml/2006/main">
              <a:ext uri="{FF2B5EF4-FFF2-40B4-BE49-F238E27FC236}">
                <a16:creationId xmlns:a16="http://schemas.microsoft.com/office/drawing/2014/main" id="{FA9EF3D0-E063-4BCB-89E8-B7B2FDAF6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962150"/>
            <a:ext cx="34480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6152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23" name="TextBox 22">
            <a:extLst xmlns:a="http://schemas.openxmlformats.org/drawingml/2006/main">
              <a:ext uri="{FF2B5EF4-FFF2-40B4-BE49-F238E27FC236}">
                <a16:creationId xmlns:a16="http://schemas.microsoft.com/office/drawing/2014/main" id="{9A12F5A7-D55A-4FD8-B4BA-BDBE7F9DA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09550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900" b="1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Production</a:t>
            </a:r>
          </a:p>
        </p:txBody>
      </p:sp>
      <p:sp>
        <p:nvSpPr>
          <p:cNvPr id="24" name="TextBox 23">
            <a:extLst xmlns:a="http://schemas.openxmlformats.org/drawingml/2006/main">
              <a:ext uri="{FF2B5EF4-FFF2-40B4-BE49-F238E27FC236}">
                <a16:creationId xmlns:a16="http://schemas.microsoft.com/office/drawing/2014/main" id="{4D7C5023-2760-4849-A6A4-EAC47FAF3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0850" y="1981200"/>
            <a:ext cx="952500" cy="426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buNone/>
              <a:defRPr>
                <a:latin typeface="Arial"/>
                <a:ea typeface="Arial"/>
                <a:cs typeface="Arial"/>
              </a:defRPr>
            </a:pPr>
            <a:r>
              <a:rPr sz="2800" b="1" i="0">
                <a:solidFill>
                  <a:srgbClr val="3F6152"/>
                </a:solidFill>
                <a:latin typeface="Arial"/>
                <a:ea typeface="Arial"/>
                <a:cs typeface="Arial"/>
              </a:rPr>
              <a:t>33</a:t>
            </a:r>
          </a:p>
        </p:txBody>
      </p:sp>
      <p:sp>
        <p:nvSpPr>
          <p:cNvPr id="25" name="TextBox 24">
            <a:extLst xmlns:a="http://schemas.openxmlformats.org/drawingml/2006/main">
              <a:ext uri="{FF2B5EF4-FFF2-40B4-BE49-F238E27FC236}">
                <a16:creationId xmlns:a16="http://schemas.microsoft.com/office/drawing/2014/main" id="{FB42F868-C877-4DEC-927D-1CA6A11C8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0850" y="2438400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projects</a:t>
            </a:r>
          </a:p>
        </p:txBody>
      </p:sp>
      <p:sp>
        <p:nvSpPr>
          <p:cNvPr id="26" name="Rectangle 25">
            <a:extLst xmlns:a="http://schemas.openxmlformats.org/drawingml/2006/main">
              <a:ext uri="{FF2B5EF4-FFF2-40B4-BE49-F238E27FC236}">
                <a16:creationId xmlns:a16="http://schemas.microsoft.com/office/drawing/2014/main" id="{CB3F28DF-05C5-4FA7-A7F4-90996104C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628900"/>
            <a:ext cx="2137791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7D6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27" name="TextBox 26">
            <a:extLst xmlns:a="http://schemas.openxmlformats.org/drawingml/2006/main">
              <a:ext uri="{FF2B5EF4-FFF2-40B4-BE49-F238E27FC236}">
                <a16:creationId xmlns:a16="http://schemas.microsoft.com/office/drawing/2014/main" id="{012FA770-FFFD-4DF0-AFB3-D095D8343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838450"/>
            <a:ext cx="333375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350" b="0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Adjust artificial lift and review flow exceptions.</a:t>
            </a:r>
          </a:p>
        </p:txBody>
      </p:sp>
      <p:sp>
        <p:nvSpPr>
          <p:cNvPr id="28" name="TextBox 27">
            <a:extLst xmlns:a="http://schemas.openxmlformats.org/drawingml/2006/main">
              <a:ext uri="{FF2B5EF4-FFF2-40B4-BE49-F238E27FC236}">
                <a16:creationId xmlns:a16="http://schemas.microsoft.com/office/drawing/2014/main" id="{B9135C98-2A21-4862-AA5E-6ABF01962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314700"/>
            <a:ext cx="3333750" cy="4762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150" b="1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Examples: </a:t>
            </a:r>
            <a:r>
              <a:rPr sz="1150" b="0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Devon · Chord · ExxonMobil</a:t>
            </a:r>
          </a:p>
          <a:p xmlns:a="http://schemas.openxmlformats.org/drawingml/2006/main">
            <a:r>
              <a:rPr sz="100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AI-006 · AI-097 · AI-235</a:t>
            </a:r>
          </a:p>
        </p:txBody>
      </p:sp>
      <p:sp>
        <p:nvSpPr>
          <p:cNvPr id="29" name="Rectangle 28">
            <a:extLst xmlns:a="http://schemas.openxmlformats.org/drawingml/2006/main">
              <a:ext uri="{FF2B5EF4-FFF2-40B4-BE49-F238E27FC236}">
                <a16:creationId xmlns:a16="http://schemas.microsoft.com/office/drawing/2014/main" id="{9188D52A-F72B-40E9-AD81-6448FD182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76700"/>
            <a:ext cx="34480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6152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0" name="TextBox 29">
            <a:extLst xmlns:a="http://schemas.openxmlformats.org/drawingml/2006/main">
              <a:ext uri="{FF2B5EF4-FFF2-40B4-BE49-F238E27FC236}">
                <a16:creationId xmlns:a16="http://schemas.microsoft.com/office/drawing/2014/main" id="{F2CE2B14-DF76-4074-A26B-5878C9F6E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1005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900" b="1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Maintenance</a:t>
            </a:r>
          </a:p>
        </p:txBody>
      </p:sp>
      <p:sp>
        <p:nvSpPr>
          <p:cNvPr id="31" name="TextBox 30">
            <a:extLst xmlns:a="http://schemas.openxmlformats.org/drawingml/2006/main">
              <a:ext uri="{FF2B5EF4-FFF2-40B4-BE49-F238E27FC236}">
                <a16:creationId xmlns:a16="http://schemas.microsoft.com/office/drawing/2014/main" id="{51559131-3CCA-4F63-9BEE-D1F5AF888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4095750"/>
            <a:ext cx="952500" cy="426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buNone/>
              <a:defRPr>
                <a:latin typeface="Arial"/>
                <a:ea typeface="Arial"/>
                <a:cs typeface="Arial"/>
              </a:defRPr>
            </a:pPr>
            <a:r>
              <a:rPr sz="2800" b="1" i="0">
                <a:solidFill>
                  <a:srgbClr val="3F6152"/>
                </a:solidFill>
                <a:latin typeface="Arial"/>
                <a:ea typeface="Arial"/>
                <a:cs typeface="Arial"/>
              </a:rPr>
              <a:t>25</a:t>
            </a:r>
          </a:p>
        </p:txBody>
      </p:sp>
      <p:sp>
        <p:nvSpPr>
          <p:cNvPr id="32" name="TextBox 31">
            <a:extLst xmlns:a="http://schemas.openxmlformats.org/drawingml/2006/main">
              <a:ext uri="{FF2B5EF4-FFF2-40B4-BE49-F238E27FC236}">
                <a16:creationId xmlns:a16="http://schemas.microsoft.com/office/drawing/2014/main" id="{0FB2EFFB-21E1-4F30-A6CB-7CD69D846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4552950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projects</a:t>
            </a:r>
          </a:p>
        </p:txBody>
      </p:sp>
      <p:sp>
        <p:nvSpPr>
          <p:cNvPr id="33" name="Rectangle 32">
            <a:extLst xmlns:a="http://schemas.openxmlformats.org/drawingml/2006/main">
              <a:ext uri="{FF2B5EF4-FFF2-40B4-BE49-F238E27FC236}">
                <a16:creationId xmlns:a16="http://schemas.microsoft.com/office/drawing/2014/main" id="{B08C68E0-212B-4EF7-9DDC-561FDA269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43450"/>
            <a:ext cx="1517142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7D6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4" name="TextBox 33">
            <a:extLst xmlns:a="http://schemas.openxmlformats.org/drawingml/2006/main">
              <a:ext uri="{FF2B5EF4-FFF2-40B4-BE49-F238E27FC236}">
                <a16:creationId xmlns:a16="http://schemas.microsoft.com/office/drawing/2014/main" id="{A5C8F380-B163-449D-AC44-5B701CD63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333375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350" b="0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Identify equipment risk and choose a response.</a:t>
            </a:r>
          </a:p>
        </p:txBody>
      </p:sp>
      <p:sp>
        <p:nvSpPr>
          <p:cNvPr id="35" name="TextBox 34">
            <a:extLst xmlns:a="http://schemas.openxmlformats.org/drawingml/2006/main">
              <a:ext uri="{FF2B5EF4-FFF2-40B4-BE49-F238E27FC236}">
                <a16:creationId xmlns:a16="http://schemas.microsoft.com/office/drawing/2014/main" id="{04C4F77A-01CE-4EE5-8A4B-717F235B1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29250"/>
            <a:ext cx="3333750" cy="4762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150" b="1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Examples: </a:t>
            </a:r>
            <a:r>
              <a:rPr sz="1150" b="0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Woodside · Equinor</a:t>
            </a:r>
          </a:p>
          <a:p xmlns:a="http://schemas.openxmlformats.org/drawingml/2006/main">
            <a:r>
              <a:rPr sz="100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AI-042 · AI-033</a:t>
            </a:r>
          </a:p>
        </p:txBody>
      </p:sp>
      <p:sp>
        <p:nvSpPr>
          <p:cNvPr id="36" name="Rectangle 35">
            <a:extLst xmlns:a="http://schemas.openxmlformats.org/drawingml/2006/main">
              <a:ext uri="{FF2B5EF4-FFF2-40B4-BE49-F238E27FC236}">
                <a16:creationId xmlns:a16="http://schemas.microsoft.com/office/drawing/2014/main" id="{D36171AB-D2BA-49F6-B621-671C58DD1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076700"/>
            <a:ext cx="34480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6152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7" name="TextBox 36">
            <a:extLst xmlns:a="http://schemas.openxmlformats.org/drawingml/2006/main">
              <a:ext uri="{FF2B5EF4-FFF2-40B4-BE49-F238E27FC236}">
                <a16:creationId xmlns:a16="http://schemas.microsoft.com/office/drawing/2014/main" id="{805B5D0F-B9FE-4CE5-A735-12E714373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21005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900" b="1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Safety &amp; emissions</a:t>
            </a:r>
          </a:p>
        </p:txBody>
      </p:sp>
      <p:sp>
        <p:nvSpPr>
          <p:cNvPr id="38" name="TextBox 37">
            <a:extLst xmlns:a="http://schemas.openxmlformats.org/drawingml/2006/main">
              <a:ext uri="{FF2B5EF4-FFF2-40B4-BE49-F238E27FC236}">
                <a16:creationId xmlns:a16="http://schemas.microsoft.com/office/drawing/2014/main" id="{F1EFA652-67B2-47F8-88B6-78F4AB975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4095750"/>
            <a:ext cx="952500" cy="426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buNone/>
              <a:defRPr>
                <a:latin typeface="Arial"/>
                <a:ea typeface="Arial"/>
                <a:cs typeface="Arial"/>
              </a:defRPr>
            </a:pPr>
            <a:r>
              <a:rPr sz="2800" b="1" i="0">
                <a:solidFill>
                  <a:srgbClr val="3F6152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  <p:sp>
        <p:nvSpPr>
          <p:cNvPr id="39" name="TextBox 38">
            <a:extLst xmlns:a="http://schemas.openxmlformats.org/drawingml/2006/main">
              <a:ext uri="{FF2B5EF4-FFF2-40B4-BE49-F238E27FC236}">
                <a16:creationId xmlns:a16="http://schemas.microsoft.com/office/drawing/2014/main" id="{2522B61A-D87A-428A-9318-25C336F2D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4552950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projects</a:t>
            </a:r>
          </a:p>
        </p:txBody>
      </p:sp>
      <p:sp>
        <p:nvSpPr>
          <p:cNvPr id="40" name="Rectangle 39">
            <a:extLst xmlns:a="http://schemas.openxmlformats.org/drawingml/2006/main">
              <a:ext uri="{FF2B5EF4-FFF2-40B4-BE49-F238E27FC236}">
                <a16:creationId xmlns:a16="http://schemas.microsoft.com/office/drawing/2014/main" id="{5D54E986-7156-418A-BC6C-FD1FE8F92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743450"/>
            <a:ext cx="1172337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7D6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1" name="TextBox 40">
            <a:extLst xmlns:a="http://schemas.openxmlformats.org/drawingml/2006/main">
              <a:ext uri="{FF2B5EF4-FFF2-40B4-BE49-F238E27FC236}">
                <a16:creationId xmlns:a16="http://schemas.microsoft.com/office/drawing/2014/main" id="{4EBD38F5-3BC1-4532-94EE-C3DF7E4A5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953000"/>
            <a:ext cx="333375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350" b="0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Detect hazards, flare issues and operating anomalies.</a:t>
            </a:r>
          </a:p>
        </p:txBody>
      </p:sp>
      <p:sp>
        <p:nvSpPr>
          <p:cNvPr id="42" name="TextBox 41">
            <a:extLst xmlns:a="http://schemas.openxmlformats.org/drawingml/2006/main">
              <a:ext uri="{FF2B5EF4-FFF2-40B4-BE49-F238E27FC236}">
                <a16:creationId xmlns:a16="http://schemas.microsoft.com/office/drawing/2014/main" id="{8DAAA62B-7F5B-42DB-81C2-C8C79B5ED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5429250"/>
            <a:ext cx="3333750" cy="4762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150" b="1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Examples: </a:t>
            </a:r>
            <a:r>
              <a:rPr sz="1150" b="0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Devon · Diamondback</a:t>
            </a:r>
          </a:p>
          <a:p xmlns:a="http://schemas.openxmlformats.org/drawingml/2006/main">
            <a:r>
              <a:rPr sz="100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AI-249 · AI-250 · AI-251</a:t>
            </a:r>
          </a:p>
        </p:txBody>
      </p:sp>
      <p:sp>
        <p:nvSpPr>
          <p:cNvPr id="43" name="Rectangle 42">
            <a:extLst xmlns:a="http://schemas.openxmlformats.org/drawingml/2006/main">
              <a:ext uri="{FF2B5EF4-FFF2-40B4-BE49-F238E27FC236}">
                <a16:creationId xmlns:a16="http://schemas.microsoft.com/office/drawing/2014/main" id="{3D9CD57C-0925-43E4-B6D2-8F726CE48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4076700"/>
            <a:ext cx="34480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6152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4" name="TextBox 43">
            <a:extLst xmlns:a="http://schemas.openxmlformats.org/drawingml/2006/main">
              <a:ext uri="{FF2B5EF4-FFF2-40B4-BE49-F238E27FC236}">
                <a16:creationId xmlns:a16="http://schemas.microsoft.com/office/drawing/2014/main" id="{60A868C2-F5AA-4588-A8A4-11FE3CEA6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4210050"/>
            <a:ext cx="238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900" b="1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Business work</a:t>
            </a:r>
          </a:p>
        </p:txBody>
      </p:sp>
      <p:sp>
        <p:nvSpPr>
          <p:cNvPr id="45" name="TextBox 44">
            <a:extLst xmlns:a="http://schemas.openxmlformats.org/drawingml/2006/main">
              <a:ext uri="{FF2B5EF4-FFF2-40B4-BE49-F238E27FC236}">
                <a16:creationId xmlns:a16="http://schemas.microsoft.com/office/drawing/2014/main" id="{0DFF7D85-F635-472A-AA01-62E163E9D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0850" y="4095750"/>
            <a:ext cx="952500" cy="4267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buNone/>
              <a:defRPr>
                <a:latin typeface="Arial"/>
                <a:ea typeface="Arial"/>
                <a:cs typeface="Arial"/>
              </a:defRPr>
            </a:pPr>
            <a:r>
              <a:rPr sz="2800" b="1" i="0">
                <a:solidFill>
                  <a:srgbClr val="3F6152"/>
                </a:solidFill>
                <a:latin typeface="Arial"/>
                <a:ea typeface="Arial"/>
                <a:cs typeface="Arial"/>
              </a:rPr>
              <a:t>53</a:t>
            </a:r>
          </a:p>
        </p:txBody>
      </p:sp>
      <p:sp>
        <p:nvSpPr>
          <p:cNvPr id="46" name="TextBox 45">
            <a:extLst xmlns:a="http://schemas.openxmlformats.org/drawingml/2006/main">
              <a:ext uri="{FF2B5EF4-FFF2-40B4-BE49-F238E27FC236}">
                <a16:creationId xmlns:a16="http://schemas.microsoft.com/office/drawing/2014/main" id="{E2AFC3E3-F907-4AE2-B30D-91C2ADD76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0850" y="4552950"/>
            <a:ext cx="95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projects</a:t>
            </a:r>
          </a:p>
        </p:txBody>
      </p:sp>
      <p:sp>
        <p:nvSpPr>
          <p:cNvPr id="47" name="Rectangle 46">
            <a:extLst xmlns:a="http://schemas.openxmlformats.org/drawingml/2006/main">
              <a:ext uri="{FF2B5EF4-FFF2-40B4-BE49-F238E27FC236}">
                <a16:creationId xmlns:a16="http://schemas.microsoft.com/office/drawing/2014/main" id="{F988AA5C-4DA3-4660-8CCB-ADF698540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4743450"/>
            <a:ext cx="34480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7D6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8" name="TextBox 47">
            <a:extLst xmlns:a="http://schemas.openxmlformats.org/drawingml/2006/main">
              <a:ext uri="{FF2B5EF4-FFF2-40B4-BE49-F238E27FC236}">
                <a16:creationId xmlns:a16="http://schemas.microsoft.com/office/drawing/2014/main" id="{18307F6E-91C4-412C-97FA-8FBDA7643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4953000"/>
            <a:ext cx="333375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350" b="0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Validate records, procurement and commercial decisions.</a:t>
            </a:r>
          </a:p>
        </p:txBody>
      </p:sp>
      <p:sp>
        <p:nvSpPr>
          <p:cNvPr id="49" name="TextBox 48">
            <a:extLst xmlns:a="http://schemas.openxmlformats.org/drawingml/2006/main">
              <a:ext uri="{FF2B5EF4-FFF2-40B4-BE49-F238E27FC236}">
                <a16:creationId xmlns:a16="http://schemas.microsoft.com/office/drawing/2014/main" id="{67A95905-86E7-4C77-9707-07F4F5824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5429250"/>
            <a:ext cx="3333750" cy="4762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150" b="1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Examples: </a:t>
            </a:r>
            <a:r>
              <a:rPr sz="1150" b="0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Continental · SLB · EQT</a:t>
            </a:r>
          </a:p>
          <a:p xmlns:a="http://schemas.openxmlformats.org/drawingml/2006/main">
            <a:r>
              <a:rPr sz="100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AI-248 · AI-234 · AI-095</a:t>
            </a:r>
          </a:p>
        </p:txBody>
      </p:sp>
    </p:spTree>
    <p:extLst>
      <p:ext uri="{BB962C8B-B14F-4D97-AF65-F5344CB8AC3E}">
        <p14:creationId xmlns:p14="http://schemas.microsoft.com/office/powerpoint/2010/main" val="77720473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CBCA8079-8286-4B8D-B864-4C21C8BC3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952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ENERGY AI OBSERVATORY  /  AI IN GLOBAL OIL &amp; GAS, OCT 2024 – OCT 2026</a:t>
            </a: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61343F6E-F337-46EF-9F7E-E85720A75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2500" b="1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14 priority operators: 48 adoption profiles across ten departments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B19A50A-33F9-49DA-9CB7-BDACBBA72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52550"/>
            <a:ext cx="1097280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3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The cohort has 51 profiles; 3 in other departments are not shown. Shading uses the separate 20-profile deployment review. Counts describe public disclosure, not leadership or performance.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3B2EB5A2-7A11-46EB-9009-5318AA548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D4C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5DEC6E86-B2C5-440E-9DA5-46AB269C3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666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0" i="0">
                <a:solidFill>
                  <a:srgbClr val="3F6152"/>
                </a:solidFill>
                <a:latin typeface="Arial"/>
                <a:ea typeface="Arial"/>
                <a:cs typeface="Arial"/>
                <a:hlinkClick xmlns:r="http://schemas.openxmlformats.org/officeDocument/2006/relationships" r:id="R480692e8ce594dec"/>
              </a:rPr>
              <a:t>Open the interactive report and every original source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BFFED18B-C6C8-4238-B1C2-78DD0C342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6438900"/>
            <a:ext cx="1905000" cy="160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04  /  8 OCT 2026</a:t>
            </a:r>
          </a:p>
        </p:txBody>
      </p:sp>
      <p:graphicFrame>
        <p:nvGraphicFramePr>
          <p:cNvPr id="8" name="Table 7">
            <a:extLst xmlns:a="http://schemas.openxmlformats.org/drawingml/2006/main">
              <a:ext uri="{FF2B5EF4-FFF2-40B4-BE49-F238E27FC236}">
                <a16:creationId xmlns:a16="http://schemas.microsoft.com/office/drawing/2014/main" id="{B7011E25-217C-4BE5-8436-031C9A07611A}"/>
              </a:ext>
            </a:extLst>
          </p:cNvPr>
          <p:cNvGraphicFramePr/>
          <p:nvPr/>
        </p:nvGraphicFramePr>
        <p:xfrm>
          <a:off xmlns:a="http://schemas.openxmlformats.org/drawingml/2006/main" x="609600" y="1905000"/>
          <a:ext xmlns:a="http://schemas.openxmlformats.org/drawingml/2006/main" cx="10972800" cy="4000500"/>
        </p:xfrm>
        <a:graphic xmlns:a="http://schemas.openxmlformats.org/drawingml/2006/main"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1866900"/>
                <a:gridCol w="910590"/>
                <a:gridCol w="910590"/>
                <a:gridCol w="910590"/>
                <a:gridCol w="910590"/>
                <a:gridCol w="910590"/>
                <a:gridCol w="910590"/>
                <a:gridCol w="910590"/>
                <a:gridCol w="910590"/>
                <a:gridCol w="910590"/>
                <a:gridCol w="910590"/>
              </a:tblGrid>
              <a:tr h="266700"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Company</a:t>
                      </a:r>
                    </a:p>
                  </a:txBody>
                  <a:tcPr marL="76200" marR="76200" marT="9525" marB="9525" anchor="t">
                    <a:solidFill>
                      <a:srgbClr val="3F615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Explore</a:t>
                      </a:r>
                    </a:p>
                  </a:txBody>
                  <a:tcPr marL="76200" marR="76200" marT="9525" marB="9525" anchor="t">
                    <a:solidFill>
                      <a:srgbClr val="3F615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Reservoir</a:t>
                      </a:r>
                    </a:p>
                  </a:txBody>
                  <a:tcPr marL="76200" marR="76200" marT="9525" marB="9525" anchor="t">
                    <a:solidFill>
                      <a:srgbClr val="3F615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Drill</a:t>
                      </a:r>
                    </a:p>
                  </a:txBody>
                  <a:tcPr marL="76200" marR="76200" marT="9525" marB="9525" anchor="t">
                    <a:solidFill>
                      <a:srgbClr val="3F615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Produce</a:t>
                      </a:r>
                    </a:p>
                  </a:txBody>
                  <a:tcPr marL="76200" marR="76200" marT="9525" marB="9525" anchor="t">
                    <a:solidFill>
                      <a:srgbClr val="3F615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Maintain</a:t>
                      </a:r>
                    </a:p>
                  </a:txBody>
                  <a:tcPr marL="76200" marR="76200" marT="9525" marB="9525" anchor="t">
                    <a:solidFill>
                      <a:srgbClr val="3F615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HSE</a:t>
                      </a:r>
                    </a:p>
                  </a:txBody>
                  <a:tcPr marL="76200" marR="76200" marT="9525" marB="9525" anchor="t">
                    <a:solidFill>
                      <a:srgbClr val="3F615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Supply</a:t>
                      </a:r>
                    </a:p>
                  </a:txBody>
                  <a:tcPr marL="76200" marR="76200" marT="9525" marB="9525" anchor="t">
                    <a:solidFill>
                      <a:srgbClr val="3F615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Legal</a:t>
                      </a:r>
                    </a:p>
                  </a:txBody>
                  <a:tcPr marL="76200" marR="76200" marT="9525" marB="9525" anchor="t">
                    <a:solidFill>
                      <a:srgbClr val="3F615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Finance</a:t>
                      </a:r>
                    </a:p>
                  </a:txBody>
                  <a:tcPr marL="76200" marR="76200" marT="9525" marB="9525" anchor="t">
                    <a:solidFill>
                      <a:srgbClr val="3F615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IT / data</a:t>
                      </a:r>
                    </a:p>
                  </a:txBody>
                  <a:tcPr marL="76200" marR="76200" marT="9525" marB="9525" anchor="t">
                    <a:solidFill>
                      <a:srgbClr val="3F6152"/>
                    </a:solidFill>
                  </a:tcPr>
                </a:tc>
              </a:tr>
              <a:tr h="266700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EQT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</a:tr>
              <a:tr h="266700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Continental Resources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00" b="1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76200" marR="76200" marT="9525" marB="9525" anchor="t">
                    <a:solidFill>
                      <a:srgbClr val="DDE7D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</a:tr>
              <a:tr h="266700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Chord Energy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00" b="1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76200" marR="76200" marT="9525" marB="9525" anchor="t">
                    <a:solidFill>
                      <a:srgbClr val="DDE7D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</a:tr>
              <a:tr h="266700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Devon Energy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00" b="1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76200" marR="76200" marT="9525" marB="9525" anchor="t">
                    <a:solidFill>
                      <a:srgbClr val="DDE7D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00" b="1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76200" marR="76200" marT="9525" marB="9525" anchor="t">
                    <a:solidFill>
                      <a:srgbClr val="DDE7D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</a:tr>
              <a:tr h="266700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Diamondback Energy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</a:tr>
              <a:tr h="266700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ConocoPhillips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00" b="1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76200" marR="76200" marT="9525" marB="9525" anchor="t">
                    <a:solidFill>
                      <a:srgbClr val="F1E3C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</a:tr>
              <a:tr h="266700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ExxonMobil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00" b="1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76200" marR="76200" marT="9525" marB="9525" anchor="t">
                    <a:solidFill>
                      <a:srgbClr val="DDE7D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00" b="1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</a:p>
                  </a:txBody>
                  <a:tcPr marL="76200" marR="76200" marT="9525" marB="9525" anchor="t">
                    <a:solidFill>
                      <a:srgbClr val="DDE7D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</a:tr>
              <a:tr h="266700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Expand Energy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00" b="1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76200" marR="76200" marT="9525" marB="9525" anchor="t">
                    <a:solidFill>
                      <a:srgbClr val="DDE7D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</a:tr>
              <a:tr h="266700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Chevron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</a:tr>
              <a:tr h="266700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Shell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</a:tr>
              <a:tr h="266700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bp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00" b="1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76200" marR="76200" marT="9525" marB="9525" anchor="t">
                    <a:solidFill>
                      <a:srgbClr val="DDE7D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</a:tr>
              <a:tr h="266700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Equinor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00" b="1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</a:p>
                  </a:txBody>
                  <a:tcPr marL="76200" marR="76200" marT="9525" marB="9525" anchor="t">
                    <a:solidFill>
                      <a:srgbClr val="DDE7D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</a:tr>
              <a:tr h="266700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Aramco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</a:tr>
              <a:tr h="266700"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ADNOC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00" b="1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</a:p>
                  </a:txBody>
                  <a:tcPr marL="76200" marR="76200" marT="9525" marB="9525" anchor="t">
                    <a:solidFill>
                      <a:srgbClr val="DDE7D6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50" b="0">
                          <a:solidFill>
                            <a:srgbClr val="8E948C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F8840CFE-2B60-44D4-B323-DDDD8A78D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0275"/>
            <a:ext cx="1143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7D6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286A07DB-982A-45E7-84BE-47556A810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981700"/>
            <a:ext cx="3257550" cy="171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Includes a reviewed operating / scaled project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DED981C8-6F0D-4654-B7C5-492328678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8590" y="6010275"/>
            <a:ext cx="1143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1E3CA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EE1C5A69-1522-40B1-B1B3-8077EDB96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30040" y="5981700"/>
            <a:ext cx="1123950" cy="171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Reviewed pilot</a:t>
            </a:r>
          </a:p>
        </p:txBody>
      </p:sp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69B55877-89E4-4E71-89A5-6F5DD08EC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6010275"/>
            <a:ext cx="1143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6F0"/>
          </a:solidFill>
          <a:ln xmlns:a="http://schemas.openxmlformats.org/drawingml/2006/main" w="9525">
            <a:solidFill>
              <a:srgbClr val="8E948C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C72B7487-0E80-41D8-A6DA-C1C370141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7350" y="59817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Unassessed or not yet reviewed (plain)</a:t>
            </a:r>
          </a:p>
        </p:txBody>
      </p:sp>
    </p:spTree>
    <p:extLst>
      <p:ext uri="{BB962C8B-B14F-4D97-AF65-F5344CB8AC3E}">
        <p14:creationId xmlns:p14="http://schemas.microsoft.com/office/powerpoint/2010/main" val="157677967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38480E81-AE62-48E9-B13E-8CEE83ADF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952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ENERGY AI OBSERVATORY  /  AI IN GLOBAL OIL &amp; GAS, OCT 2024 – OCT 2026</a:t>
            </a: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C1AC0679-E371-428C-9AB4-B1DB7322D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800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2500" b="1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McKinsey’s largest modeled pools — ESP ($20bn) and drilling ROP ($16bn) — have only 1–2 matching company projects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0427AFCF-8A37-474F-901B-D1524BD1A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52550"/>
            <a:ext cx="10972800" cy="4381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3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McKinsey Exhibit 2: modeled global annual value, US$ billions. Full potential includes the near-term value; do not add the two series. Exploration ($35bn) uses a reserve-value basis and is excluded.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88C7C319-3A5B-406E-AC49-B2ABCE773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D4C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28B0A718-60EC-43BF-BC64-F454969A1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666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0" i="0">
                <a:solidFill>
                  <a:srgbClr val="3F6152"/>
                </a:solidFill>
                <a:latin typeface="Arial"/>
                <a:ea typeface="Arial"/>
                <a:cs typeface="Arial"/>
                <a:hlinkClick xmlns:r="http://schemas.openxmlformats.org/officeDocument/2006/relationships" r:id="Rd12085a940c04c84"/>
              </a:rPr>
              <a:t>Open the interactive report and every original source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ACA02F61-55E7-44F0-A332-E300A60CD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6438900"/>
            <a:ext cx="1905000" cy="160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05  /  8 OCT 2026</a:t>
            </a:r>
          </a:p>
        </p:txBody>
      </p:sp>
      <p:graphicFrame>
        <p:nvGraphicFramePr>
          <p:cNvPr id="8" name="Chart 7">
            <a:extLst xmlns:a="http://schemas.openxmlformats.org/drawingml/2006/main">
              <a:ext uri="{FF2B5EF4-FFF2-40B4-BE49-F238E27FC236}">
                <a16:creationId xmlns:a16="http://schemas.microsoft.com/office/drawing/2014/main" id="{A514E5C0-1F98-42B3-9F28-63ACB56D1669}"/>
              </a:ext>
            </a:extLst>
          </p:cNvPr>
          <p:cNvGraphicFramePr/>
          <p:nvPr/>
        </p:nvGraphicFramePr>
        <p:xfrm>
          <a:off xmlns:a="http://schemas.openxmlformats.org/drawingml/2006/main" x="609600" y="1885950"/>
          <a:ext xmlns:a="http://schemas.openxmlformats.org/drawingml/2006/main" cx="7620000" cy="42862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b5ea9b6ad2ff4b75"/>
          </a:graphicData>
        </a:graphic>
      </p:graphicFrame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0C9D00F4-44A8-4DF1-85ED-87AF0AEF8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1962150"/>
            <a:ext cx="300990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350" b="1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Company projects matched</a:t>
            </a:r>
          </a:p>
        </p:txBody>
      </p:sp>
      <p:graphicFrame>
        <p:nvGraphicFramePr>
          <p:cNvPr id="10" name="Table 9">
            <a:extLst xmlns:a="http://schemas.openxmlformats.org/drawingml/2006/main">
              <a:ext uri="{FF2B5EF4-FFF2-40B4-BE49-F238E27FC236}">
                <a16:creationId xmlns:a16="http://schemas.microsoft.com/office/drawing/2014/main" id="{4C9EC4FA-C8BA-4730-B1F9-5EFA850C34DF}"/>
              </a:ext>
            </a:extLst>
          </p:cNvPr>
          <p:cNvGraphicFramePr/>
          <p:nvPr/>
        </p:nvGraphicFramePr>
        <p:xfrm>
          <a:off xmlns:a="http://schemas.openxmlformats.org/drawingml/2006/main" x="8572500" y="2247900"/>
          <a:ext xmlns:a="http://schemas.openxmlformats.org/drawingml/2006/main" cx="3009900" cy="2857500"/>
        </p:xfrm>
        <a:graphic xmlns:a="http://schemas.openxmlformats.org/drawingml/2006/main"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2247900"/>
                <a:gridCol w="762000"/>
              </a:tblGrid>
              <a:tr h="28575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Workflow</a:t>
                      </a:r>
                    </a:p>
                  </a:txBody>
                  <a:tcPr marL="76200" marR="76200" marT="47625" marB="38100" anchor="t">
                    <a:solidFill>
                      <a:srgbClr val="3F615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Projects</a:t>
                      </a:r>
                    </a:p>
                  </a:txBody>
                  <a:tcPr marL="76200" marR="76200" marT="47625" marB="38100" anchor="t">
                    <a:solidFill>
                      <a:srgbClr val="3F6152"/>
                    </a:solidFill>
                  </a:tcPr>
                </a:tc>
              </a:tr>
              <a:tr h="285750">
                <a:tc>
                  <a:txBody>
                    <a:bodyPr wrap="square"/>
                    <a:lstStyle/>
                    <a:p>
                      <a:r>
                        <a:rPr sz="115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ESP</a:t>
                      </a:r>
                    </a:p>
                  </a:txBody>
                  <a:tcPr marL="76200" marR="76200" marT="47625" marB="38100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76200" marR="76200" marT="47625" marB="38100" anchor="t">
                    <a:solidFill>
                      <a:srgbClr val="F7F6F0"/>
                    </a:solidFill>
                  </a:tcPr>
                </a:tc>
              </a:tr>
              <a:tr h="285750">
                <a:tc>
                  <a:txBody>
                    <a:bodyPr wrap="square"/>
                    <a:lstStyle/>
                    <a:p>
                      <a:r>
                        <a:rPr sz="115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ROP</a:t>
                      </a:r>
                    </a:p>
                  </a:txBody>
                  <a:tcPr marL="76200" marR="76200" marT="47625" marB="38100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</a:p>
                  </a:txBody>
                  <a:tcPr marL="76200" marR="76200" marT="47625" marB="38100" anchor="t">
                    <a:solidFill>
                      <a:srgbClr val="F7F6F0"/>
                    </a:solidFill>
                  </a:tcPr>
                </a:tc>
              </a:tr>
              <a:tr h="285750">
                <a:tc>
                  <a:txBody>
                    <a:bodyPr wrap="square"/>
                    <a:lstStyle/>
                    <a:p>
                      <a:r>
                        <a:rPr sz="115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Gas-lift</a:t>
                      </a:r>
                    </a:p>
                  </a:txBody>
                  <a:tcPr marL="76200" marR="76200" marT="47625" marB="38100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00" b="1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6</a:t>
                      </a:r>
                    </a:p>
                  </a:txBody>
                  <a:tcPr marL="76200" marR="76200" marT="47625" marB="38100" anchor="t">
                    <a:solidFill>
                      <a:srgbClr val="F7F6F0"/>
                    </a:solidFill>
                  </a:tcPr>
                </a:tc>
              </a:tr>
              <a:tr h="285750">
                <a:tc>
                  <a:txBody>
                    <a:bodyPr wrap="square"/>
                    <a:lstStyle/>
                    <a:p>
                      <a:r>
                        <a:rPr sz="115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Waterflood</a:t>
                      </a:r>
                    </a:p>
                  </a:txBody>
                  <a:tcPr marL="76200" marR="76200" marT="47625" marB="38100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76200" marR="76200" marT="47625" marB="38100" anchor="t">
                    <a:solidFill>
                      <a:srgbClr val="F7F6F0"/>
                    </a:solidFill>
                  </a:tcPr>
                </a:tc>
              </a:tr>
              <a:tr h="285750">
                <a:tc>
                  <a:txBody>
                    <a:bodyPr wrap="square"/>
                    <a:lstStyle/>
                    <a:p>
                      <a:r>
                        <a:rPr sz="115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Predictive maint.</a:t>
                      </a:r>
                    </a:p>
                  </a:txBody>
                  <a:tcPr marL="76200" marR="76200" marT="47625" marB="38100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00" b="1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7</a:t>
                      </a:r>
                    </a:p>
                  </a:txBody>
                  <a:tcPr marL="76200" marR="76200" marT="47625" marB="38100" anchor="t">
                    <a:solidFill>
                      <a:srgbClr val="F7F6F0"/>
                    </a:solidFill>
                  </a:tcPr>
                </a:tc>
              </a:tr>
              <a:tr h="285750">
                <a:tc>
                  <a:txBody>
                    <a:bodyPr wrap="square"/>
                    <a:lstStyle/>
                    <a:p>
                      <a:r>
                        <a:rPr sz="115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Rod pump</a:t>
                      </a:r>
                    </a:p>
                  </a:txBody>
                  <a:tcPr marL="76200" marR="76200" marT="47625" marB="38100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</a:p>
                  </a:txBody>
                  <a:tcPr marL="76200" marR="76200" marT="47625" marB="38100" anchor="t">
                    <a:solidFill>
                      <a:srgbClr val="F7F6F0"/>
                    </a:solidFill>
                  </a:tcPr>
                </a:tc>
              </a:tr>
              <a:tr h="285750">
                <a:tc>
                  <a:txBody>
                    <a:bodyPr wrap="square"/>
                    <a:lstStyle/>
                    <a:p>
                      <a:r>
                        <a:rPr sz="115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Schedule</a:t>
                      </a:r>
                    </a:p>
                  </a:txBody>
                  <a:tcPr marL="76200" marR="76200" marT="47625" marB="38100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76200" marR="76200" marT="47625" marB="38100" anchor="t">
                    <a:solidFill>
                      <a:srgbClr val="F7F6F0"/>
                    </a:solidFill>
                  </a:tcPr>
                </a:tc>
              </a:tr>
              <a:tr h="285750">
                <a:tc>
                  <a:txBody>
                    <a:bodyPr wrap="square"/>
                    <a:lstStyle/>
                    <a:p>
                      <a:r>
                        <a:rPr sz="115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Supply chain</a:t>
                      </a:r>
                    </a:p>
                  </a:txBody>
                  <a:tcPr marL="76200" marR="76200" marT="47625" marB="38100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</a:p>
                  </a:txBody>
                  <a:tcPr marL="76200" marR="76200" marT="47625" marB="38100" anchor="t">
                    <a:solidFill>
                      <a:srgbClr val="F7F6F0"/>
                    </a:solidFill>
                  </a:tcPr>
                </a:tc>
              </a:tr>
              <a:tr h="285750">
                <a:tc>
                  <a:txBody>
                    <a:bodyPr wrap="square"/>
                    <a:lstStyle/>
                    <a:p>
                      <a:r>
                        <a:rPr sz="115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Geosteering</a:t>
                      </a:r>
                    </a:p>
                  </a:txBody>
                  <a:tcPr marL="76200" marR="76200" marT="47625" marB="38100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buNone/>
                      </a:pPr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76200" marR="76200" marT="47625" marB="38100" anchor="t">
                    <a:solidFill>
                      <a:srgbClr val="F7F6F0"/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F5E9E46B-D83E-4CA6-936B-74BA0A091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5219700"/>
            <a:ext cx="3009900" cy="571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Direct matches only; one project can match several workflows. Project activity does not validate the modeled value.</a:t>
            </a:r>
          </a:p>
        </p:txBody>
      </p:sp>
    </p:spTree>
    <p:extLst>
      <p:ext uri="{BB962C8B-B14F-4D97-AF65-F5344CB8AC3E}">
        <p14:creationId xmlns:p14="http://schemas.microsoft.com/office/powerpoint/2010/main" val="184644818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D3D09D0B-0A18-4FB7-B49C-D9E7DE3C0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952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ENERGY AI OBSERVATORY  /  AI IN GLOBAL OIL &amp; GAS, OCT 2024 – OCT 2026</a:t>
            </a: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A2DE418A-EDD2-481C-B496-404C39E60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800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2500" b="1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Devon scaled autonomous lift from 200 wells in March to 1,000 by August 2026 — its only uplift figure (2–3%) is from the 2025 pilot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3AB8295-5A53-48EC-BC73-D7B806D9A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52550"/>
            <a:ext cx="1097280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3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Three Devon earnings-call disclosures. The March count was recalled in August; the pilot uplift was reported in May. These sources do not provide a fleet-level production or cash result.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5FEEC8BE-E10C-4449-BC11-EC149A455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D4C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A73AA09-09F5-4205-B00E-1CD1989D5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666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0" i="0">
                <a:solidFill>
                  <a:srgbClr val="3F6152"/>
                </a:solidFill>
                <a:latin typeface="Arial"/>
                <a:ea typeface="Arial"/>
                <a:cs typeface="Arial"/>
                <a:hlinkClick xmlns:r="http://schemas.openxmlformats.org/officeDocument/2006/relationships" r:id="Rdb6beed7354546c4"/>
              </a:rPr>
              <a:t>Open the interactive report and every original source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13D34F14-C78C-4C9B-8023-2574518E2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6438900"/>
            <a:ext cx="1905000" cy="160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06  /  8 OCT 2026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8448FC40-8DA2-4A8D-B055-B818E9438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342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30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2026-02-18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E8D5D04A-4AA5-4889-9A16-C446F5262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66950"/>
            <a:ext cx="34480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17A4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1A88C4B-9BB6-4AB7-AA39-9486C5DC9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00300"/>
            <a:ext cx="3429000" cy="160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1" i="0">
                <a:solidFill>
                  <a:srgbClr val="A17A44"/>
                </a:solidFill>
                <a:latin typeface="Arial"/>
                <a:ea typeface="Arial"/>
                <a:cs typeface="Arial"/>
              </a:rPr>
              <a:t>PILOT / ROLLOUT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E758BB7C-C96D-4BDD-A979-50342A555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28900"/>
            <a:ext cx="342900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2400" b="1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Moving beyond pilots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14B65688-A405-4638-B39A-38C568637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3333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450" b="0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Management links 2H-2025 lift trials to a broader 2026 rollout. No fleet result is quantified.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BB2301ED-F2A0-4D10-9E6E-D45A5F5A5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7675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100" b="0" i="0">
                <a:solidFill>
                  <a:srgbClr val="3F6152"/>
                </a:solidFill>
                <a:latin typeface="Arial"/>
                <a:ea typeface="Arial"/>
                <a:cs typeface="Arial"/>
                <a:hlinkClick xmlns:r="http://schemas.openxmlformats.org/officeDocument/2006/relationships" r:id="R0cd6fc4f92bf4b62"/>
              </a:rPr>
              <a:t>Original disclosure (earnings call transcript)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26BA49CC-9AE4-4FE0-8226-F10C15C5F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000250"/>
            <a:ext cx="342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30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2026-05-06</a:t>
            </a:r>
          </a:p>
        </p:txBody>
      </p:sp>
      <p:sp>
        <p:nvSpPr>
          <p:cNvPr id="15" name="Rectangle 14">
            <a:extLst xmlns:a="http://schemas.openxmlformats.org/drawingml/2006/main">
              <a:ext uri="{FF2B5EF4-FFF2-40B4-BE49-F238E27FC236}">
                <a16:creationId xmlns:a16="http://schemas.microsoft.com/office/drawing/2014/main" id="{8FE045C5-B38C-4C2F-8593-241C2555B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266950"/>
            <a:ext cx="34480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6152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6" name="TextBox 15">
            <a:extLst xmlns:a="http://schemas.openxmlformats.org/drawingml/2006/main">
              <a:ext uri="{FF2B5EF4-FFF2-40B4-BE49-F238E27FC236}">
                <a16:creationId xmlns:a16="http://schemas.microsoft.com/office/drawing/2014/main" id="{4C61B071-62C8-4F6E-AC4F-3F1185281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400300"/>
            <a:ext cx="3429000" cy="171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1" i="0">
                <a:solidFill>
                  <a:srgbClr val="3F6152"/>
                </a:solidFill>
                <a:latin typeface="Arial"/>
                <a:ea typeface="Arial"/>
                <a:cs typeface="Arial"/>
              </a:rPr>
              <a:t>SCALED</a:t>
            </a:r>
          </a:p>
        </p:txBody>
      </p:sp>
      <p:sp>
        <p:nvSpPr>
          <p:cNvPr id="17" name="TextBox 16">
            <a:extLst xmlns:a="http://schemas.openxmlformats.org/drawingml/2006/main">
              <a:ext uri="{FF2B5EF4-FFF2-40B4-BE49-F238E27FC236}">
                <a16:creationId xmlns:a16="http://schemas.microsoft.com/office/drawing/2014/main" id="{40EBAB37-985C-42E4-B935-E1E09E661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628900"/>
            <a:ext cx="342900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2400" b="1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&gt;850 wells live</a:t>
            </a:r>
          </a:p>
        </p:txBody>
      </p:sp>
      <p:sp>
        <p:nvSpPr>
          <p:cNvPr id="18" name="TextBox 17">
            <a:extLst xmlns:a="http://schemas.openxmlformats.org/drawingml/2006/main">
              <a:ext uri="{FF2B5EF4-FFF2-40B4-BE49-F238E27FC236}">
                <a16:creationId xmlns:a16="http://schemas.microsoft.com/office/drawing/2014/main" id="{E5356F6E-AF9B-4232-A470-530729CBA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143250"/>
            <a:ext cx="3333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450" b="0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Management reports a 2–3% production uplift from the earlier 2025 gas-lift pilot. That range does not measure the live fleet.</a:t>
            </a:r>
          </a:p>
        </p:txBody>
      </p:sp>
      <p:sp>
        <p:nvSpPr>
          <p:cNvPr id="19" name="TextBox 18">
            <a:extLst xmlns:a="http://schemas.openxmlformats.org/drawingml/2006/main">
              <a:ext uri="{FF2B5EF4-FFF2-40B4-BE49-F238E27FC236}">
                <a16:creationId xmlns:a16="http://schemas.microsoft.com/office/drawing/2014/main" id="{FBA25576-6A53-4B4B-A42D-1FAD3BDA5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47675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100" b="0" i="0">
                <a:solidFill>
                  <a:srgbClr val="3F6152"/>
                </a:solidFill>
                <a:latin typeface="Arial"/>
                <a:ea typeface="Arial"/>
                <a:cs typeface="Arial"/>
                <a:hlinkClick xmlns:r="http://schemas.openxmlformats.org/officeDocument/2006/relationships" r:id="Rd5d99cd5d6994f07"/>
              </a:rPr>
              <a:t>Original disclosure (earnings call transcript)</a:t>
            </a:r>
          </a:p>
        </p:txBody>
      </p:sp>
      <p:sp>
        <p:nvSpPr>
          <p:cNvPr id="20" name="TextBox 19">
            <a:extLst xmlns:a="http://schemas.openxmlformats.org/drawingml/2006/main">
              <a:ext uri="{FF2B5EF4-FFF2-40B4-BE49-F238E27FC236}">
                <a16:creationId xmlns:a16="http://schemas.microsoft.com/office/drawing/2014/main" id="{AED2C21B-7F5D-4A44-B0CB-CF43EB6E3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000250"/>
            <a:ext cx="342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30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2026-08-05</a:t>
            </a:r>
          </a:p>
        </p:txBody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76EBDDBD-80C1-4574-852F-B54ECC06D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266950"/>
            <a:ext cx="34480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6152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22" name="TextBox 21">
            <a:extLst xmlns:a="http://schemas.openxmlformats.org/drawingml/2006/main">
              <a:ext uri="{FF2B5EF4-FFF2-40B4-BE49-F238E27FC236}">
                <a16:creationId xmlns:a16="http://schemas.microsoft.com/office/drawing/2014/main" id="{966B6324-8584-446F-8F30-9F9FD11D7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400300"/>
            <a:ext cx="3429000" cy="171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1" i="0">
                <a:solidFill>
                  <a:srgbClr val="3F6152"/>
                </a:solidFill>
                <a:latin typeface="Arial"/>
                <a:ea typeface="Arial"/>
                <a:cs typeface="Arial"/>
              </a:rPr>
              <a:t>SCALED</a:t>
            </a:r>
          </a:p>
        </p:txBody>
      </p:sp>
      <p:sp>
        <p:nvSpPr>
          <p:cNvPr id="23" name="TextBox 22">
            <a:extLst xmlns:a="http://schemas.openxmlformats.org/drawingml/2006/main">
              <a:ext uri="{FF2B5EF4-FFF2-40B4-BE49-F238E27FC236}">
                <a16:creationId xmlns:a16="http://schemas.microsoft.com/office/drawing/2014/main" id="{E333A573-FDE0-4DD0-8B1C-889706D4A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628900"/>
            <a:ext cx="342900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2400" b="1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1,000 wells live</a:t>
            </a:r>
          </a:p>
        </p:txBody>
      </p:sp>
      <p:sp>
        <p:nvSpPr>
          <p:cNvPr id="24" name="TextBox 23">
            <a:extLst xmlns:a="http://schemas.openxmlformats.org/drawingml/2006/main">
              <a:ext uri="{FF2B5EF4-FFF2-40B4-BE49-F238E27FC236}">
                <a16:creationId xmlns:a16="http://schemas.microsoft.com/office/drawing/2014/main" id="{5831A381-D57E-41B2-B124-612FD67E4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143250"/>
            <a:ext cx="3333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450" b="0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Real-time autonomous lift optimization now includes the first legacy Coterra wells; 2,000+ more wells are prospective.</a:t>
            </a:r>
          </a:p>
        </p:txBody>
      </p:sp>
      <p:sp>
        <p:nvSpPr>
          <p:cNvPr id="25" name="TextBox 24">
            <a:extLst xmlns:a="http://schemas.openxmlformats.org/drawingml/2006/main">
              <a:ext uri="{FF2B5EF4-FFF2-40B4-BE49-F238E27FC236}">
                <a16:creationId xmlns:a16="http://schemas.microsoft.com/office/drawing/2014/main" id="{183D2CCA-ED62-4772-A050-6EB63C485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4476750"/>
            <a:ext cx="342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100" b="0" i="0">
                <a:solidFill>
                  <a:srgbClr val="3F6152"/>
                </a:solidFill>
                <a:latin typeface="Arial"/>
                <a:ea typeface="Arial"/>
                <a:cs typeface="Arial"/>
                <a:hlinkClick xmlns:r="http://schemas.openxmlformats.org/officeDocument/2006/relationships" r:id="Rcd460434b96d4d7b"/>
              </a:rPr>
              <a:t>Original disclosure (earnings call transcript)</a:t>
            </a:r>
          </a:p>
        </p:txBody>
      </p:sp>
      <p:sp>
        <p:nvSpPr>
          <p:cNvPr id="26" name="Rectangle 25">
            <a:extLst xmlns:a="http://schemas.openxmlformats.org/drawingml/2006/main">
              <a:ext uri="{FF2B5EF4-FFF2-40B4-BE49-F238E27FC236}">
                <a16:creationId xmlns:a16="http://schemas.microsoft.com/office/drawing/2014/main" id="{E44810B2-6A82-4A7F-953C-8EF4E2392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D4C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27" name="TextBox 26">
            <a:extLst xmlns:a="http://schemas.openxmlformats.org/drawingml/2006/main">
              <a:ext uri="{FF2B5EF4-FFF2-40B4-BE49-F238E27FC236}">
                <a16:creationId xmlns:a16="http://schemas.microsoft.com/office/drawing/2014/main" id="{B83319EE-59F4-4415-A685-28EA76652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05400"/>
            <a:ext cx="10972800" cy="4762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400" b="1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Read-across for diligence: </a:t>
            </a:r>
            <a:r>
              <a:rPr sz="1400" b="0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ask Devon-style adopters for a fleet-level comparison (treated vs. untreated wells, same period) — the pilot uplift cannot simply be multiplied by 1,000 wells.</a:t>
            </a:r>
          </a:p>
        </p:txBody>
      </p:sp>
    </p:spTree>
    <p:extLst>
      <p:ext uri="{BB962C8B-B14F-4D97-AF65-F5344CB8AC3E}">
        <p14:creationId xmlns:p14="http://schemas.microsoft.com/office/powerpoint/2010/main" val="43910843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C92B0155-45C4-4A50-BC2D-EDFFB5B8A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952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ENERGY AI OBSERVATORY  /  AI IN GLOBAL OIL &amp; GAS, OCT 2024 – OCT 2026</a:t>
            </a: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1AEFDDD0-2718-4066-9D69-D2305021F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800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2500" b="1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The 10 results we reviewed in depth: 6 come from vendors alone, 3 from pilots — none pairs cost with cash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7CC90A4-DF52-4F3A-B2A0-0D9D09F70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52550"/>
            <a:ext cx="10972800" cy="4381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3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Amber text = vendor-reported or vendor co-reported. Ranges are not confidence intervals; scopes and baselines differ, so no average or ranking is implied.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DEE89961-2E58-4910-9043-8A7289917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D4C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5093BFA0-AE50-465E-9127-896BC03C3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666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0" i="0">
                <a:solidFill>
                  <a:srgbClr val="3F6152"/>
                </a:solidFill>
                <a:latin typeface="Arial"/>
                <a:ea typeface="Arial"/>
                <a:cs typeface="Arial"/>
                <a:hlinkClick xmlns:r="http://schemas.openxmlformats.org/officeDocument/2006/relationships" r:id="R56fa53e61bba4467"/>
              </a:rPr>
              <a:t>Open the interactive report and every original source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031018F6-FC30-48F2-9A35-52CC1E564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6438900"/>
            <a:ext cx="1905000" cy="160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07  /  8 OCT 2026</a:t>
            </a:r>
          </a:p>
        </p:txBody>
      </p:sp>
      <p:graphicFrame>
        <p:nvGraphicFramePr>
          <p:cNvPr id="8" name="Table 7">
            <a:extLst xmlns:a="http://schemas.openxmlformats.org/drawingml/2006/main">
              <a:ext uri="{FF2B5EF4-FFF2-40B4-BE49-F238E27FC236}">
                <a16:creationId xmlns:a16="http://schemas.microsoft.com/office/drawing/2014/main" id="{8A0C710F-6137-445D-B7D2-F45CDDED94CB}"/>
              </a:ext>
            </a:extLst>
          </p:cNvPr>
          <p:cNvGraphicFramePr/>
          <p:nvPr/>
        </p:nvGraphicFramePr>
        <p:xfrm>
          <a:off xmlns:a="http://schemas.openxmlformats.org/drawingml/2006/main" x="609600" y="1809750"/>
          <a:ext xmlns:a="http://schemas.openxmlformats.org/drawingml/2006/main" cx="10972800" cy="4095750"/>
        </p:xfrm>
        <a:graphic xmlns:a="http://schemas.openxmlformats.org/drawingml/2006/main"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3048000"/>
                <a:gridCol w="1905000"/>
                <a:gridCol w="1905000"/>
                <a:gridCol w="1104900"/>
                <a:gridCol w="3009900"/>
              </a:tblGrid>
              <a:tr h="28575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Company · measure</a:t>
                      </a:r>
                    </a:p>
                  </a:txBody>
                  <a:tcPr marL="76200" marR="76200" marT="9525" marB="9525" anchor="t">
                    <a:solidFill>
                      <a:srgbClr val="3F615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Reported result</a:t>
                      </a:r>
                    </a:p>
                  </a:txBody>
                  <a:tcPr marL="76200" marR="76200" marT="9525" marB="9525" anchor="t">
                    <a:solidFill>
                      <a:srgbClr val="3F615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Who reports it</a:t>
                      </a:r>
                    </a:p>
                  </a:txBody>
                  <a:tcPr marL="76200" marR="76200" marT="9525" marB="9525" anchor="t">
                    <a:solidFill>
                      <a:srgbClr val="3F615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Stage</a:t>
                      </a:r>
                    </a:p>
                  </a:txBody>
                  <a:tcPr marL="76200" marR="76200" marT="9525" marB="9525" anchor="t">
                    <a:solidFill>
                      <a:srgbClr val="3F615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What is missing</a:t>
                      </a:r>
                    </a:p>
                  </a:txBody>
                  <a:tcPr marL="76200" marR="76200" marT="9525" marB="9525" anchor="t">
                    <a:solidFill>
                      <a:srgbClr val="3F6152"/>
                    </a:solidFill>
                  </a:tcPr>
                </a:tc>
              </a:tr>
              <a:tr h="38100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Devon Energy</a:t>
                      </a:r>
                    </a:p>
                    <a:p>
                      <a:r>
                        <a:rPr sz="1050" b="0">
                          <a:solidFill>
                            <a:srgbClr val="5E675E"/>
                          </a:solidFill>
                          <a:latin typeface="Arial"/>
                          <a:ea typeface="Arial"/>
                          <a:cs typeface="Arial"/>
                        </a:rPr>
                        <a:t>Production uplift in pilot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2–3% uplift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3F6152"/>
                          </a:solidFill>
                          <a:latin typeface="Arial"/>
                          <a:ea typeface="Arial"/>
                          <a:cs typeface="Arial"/>
                        </a:rPr>
                        <a:t>Operator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Pilot result</a:t>
                      </a:r>
                    </a:p>
                  </a:txBody>
                  <a:tcPr marL="76200" marR="76200" marT="9525" marB="9525" anchor="t">
                    <a:solidFill>
                      <a:srgbClr val="F1E3C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Pilot well count and baseline; no fleet result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</a:tr>
              <a:tr h="38100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Chord Energy</a:t>
                      </a:r>
                    </a:p>
                    <a:p>
                      <a:r>
                        <a:rPr sz="1050" b="0">
                          <a:solidFill>
                            <a:srgbClr val="5E675E"/>
                          </a:solidFill>
                          <a:latin typeface="Arial"/>
                          <a:ea typeface="Arial"/>
                          <a:cs typeface="Arial"/>
                        </a:rPr>
                        <a:t>Rod-pump run time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25% longer run time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3F6152"/>
                          </a:solidFill>
                          <a:latin typeface="Arial"/>
                          <a:ea typeface="Arial"/>
                          <a:cs typeface="Arial"/>
                        </a:rPr>
                        <a:t>Operator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Scaled</a:t>
                      </a:r>
                    </a:p>
                  </a:txBody>
                  <a:tcPr marL="76200" marR="76200" marT="9525" marB="9525" anchor="t">
                    <a:solidFill>
                      <a:srgbClr val="DDE7D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Runtime cohort and comparison period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</a:tr>
              <a:tr h="38100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TotalEnergies / Microsoft</a:t>
                      </a:r>
                    </a:p>
                    <a:p>
                      <a:r>
                        <a:rPr sz="1050" b="0">
                          <a:solidFill>
                            <a:srgbClr val="5E675E"/>
                          </a:solidFill>
                          <a:latin typeface="Arial"/>
                          <a:ea typeface="Arial"/>
                          <a:cs typeface="Arial"/>
                        </a:rPr>
                        <a:t>Fault-cause identification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25–45% better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A17A44"/>
                          </a:solidFill>
                          <a:latin typeface="Arial"/>
                          <a:ea typeface="Arial"/>
                          <a:cs typeface="Arial"/>
                        </a:rPr>
                        <a:t>Vendor · Microsoft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Unassessed</a:t>
                      </a:r>
                    </a:p>
                  </a:txBody>
                  <a:tcPr marL="76200" marR="76200" marT="9525" marB="9525" anchor="t">
                    <a:solidFill>
                      <a:srgbClr val="E9E9E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Accuracy measure, sites, scale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</a:tr>
              <a:tr h="38100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Encino Energy / Ambyint</a:t>
                      </a:r>
                    </a:p>
                    <a:p>
                      <a:r>
                        <a:rPr sz="1050" b="0">
                          <a:solidFill>
                            <a:srgbClr val="5E675E"/>
                          </a:solidFill>
                          <a:latin typeface="Arial"/>
                          <a:ea typeface="Arial"/>
                          <a:cs typeface="Arial"/>
                        </a:rPr>
                        <a:t>Annual production decline rate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−1 pp decline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A17A44"/>
                          </a:solidFill>
                          <a:latin typeface="Arial"/>
                          <a:ea typeface="Arial"/>
                          <a:cs typeface="Arial"/>
                        </a:rPr>
                        <a:t>Vendor · Ambyint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Unassessed</a:t>
                      </a:r>
                    </a:p>
                  </a:txBody>
                  <a:tcPr marL="76200" marR="76200" marT="9525" marB="9525" anchor="t">
                    <a:solidFill>
                      <a:srgbClr val="E9E9E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Cohort size (344 wells on platform)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</a:tr>
              <a:tr h="38100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Encino Energy / Ambyint</a:t>
                      </a:r>
                    </a:p>
                    <a:p>
                      <a:r>
                        <a:rPr sz="1050" b="0">
                          <a:solidFill>
                            <a:srgbClr val="5E675E"/>
                          </a:solidFill>
                          <a:latin typeface="Arial"/>
                          <a:ea typeface="Arial"/>
                          <a:cs typeface="Arial"/>
                        </a:rPr>
                        <a:t>Venting events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62% fewer events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A17A44"/>
                          </a:solidFill>
                          <a:latin typeface="Arial"/>
                          <a:ea typeface="Arial"/>
                          <a:cs typeface="Arial"/>
                        </a:rPr>
                        <a:t>Vendor · Ambyint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Unassessed</a:t>
                      </a:r>
                    </a:p>
                  </a:txBody>
                  <a:tcPr marL="76200" marR="76200" marT="9525" marB="9525" anchor="t">
                    <a:solidFill>
                      <a:srgbClr val="E9E9E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Baseline frequency; no methane mass or cash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</a:tr>
              <a:tr h="38100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ConocoPhillips / OPX Ai</a:t>
                      </a:r>
                    </a:p>
                    <a:p>
                      <a:r>
                        <a:rPr sz="1050" b="0">
                          <a:solidFill>
                            <a:srgbClr val="5E675E"/>
                          </a:solidFill>
                          <a:latin typeface="Arial"/>
                          <a:ea typeface="Arial"/>
                          <a:cs typeface="Arial"/>
                        </a:rPr>
                        <a:t>Production versus forecast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3–4% above forecast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A17A44"/>
                          </a:solidFill>
                          <a:latin typeface="Arial"/>
                          <a:ea typeface="Arial"/>
                          <a:cs typeface="Arial"/>
                        </a:rPr>
                        <a:t>Vendor · OPX Ai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Pilot</a:t>
                      </a:r>
                    </a:p>
                  </a:txBody>
                  <a:tcPr marL="76200" marR="76200" marT="9525" marB="9525" anchor="t">
                    <a:solidFill>
                      <a:srgbClr val="F1E3C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Montney pad: well count, forecast method; four months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</a:tr>
              <a:tr h="38100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ConocoPhillips / OPX Ai</a:t>
                      </a:r>
                    </a:p>
                    <a:p>
                      <a:r>
                        <a:rPr sz="1050" b="0">
                          <a:solidFill>
                            <a:srgbClr val="5E675E"/>
                          </a:solidFill>
                          <a:latin typeface="Arial"/>
                          <a:ea typeface="Arial"/>
                          <a:cs typeface="Arial"/>
                        </a:rPr>
                        <a:t>Lease operating costs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5% lower LOE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A17A44"/>
                          </a:solidFill>
                          <a:latin typeface="Arial"/>
                          <a:ea typeface="Arial"/>
                          <a:cs typeface="Arial"/>
                        </a:rPr>
                        <a:t>Vendor · OPX Ai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Pilot</a:t>
                      </a:r>
                    </a:p>
                  </a:txBody>
                  <a:tcPr marL="76200" marR="76200" marT="9525" marB="9525" anchor="t">
                    <a:solidFill>
                      <a:srgbClr val="F1E3CA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Montney asset: cost pool, well denominator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</a:tr>
              <a:tr h="38100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ADNOC / SLB</a:t>
                      </a:r>
                    </a:p>
                    <a:p>
                      <a:r>
                        <a:rPr sz="1050" b="0">
                          <a:solidFill>
                            <a:srgbClr val="5E675E"/>
                          </a:solidFill>
                          <a:latin typeface="Arial"/>
                          <a:ea typeface="Arial"/>
                          <a:cs typeface="Arial"/>
                        </a:rPr>
                        <a:t>Engineering effort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30–40% less effort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A17A44"/>
                          </a:solidFill>
                          <a:latin typeface="Arial"/>
                          <a:ea typeface="Arial"/>
                          <a:cs typeface="Arial"/>
                        </a:rPr>
                        <a:t>ADNOC + SLB (vendor)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Unassessed</a:t>
                      </a:r>
                    </a:p>
                  </a:txBody>
                  <a:tcPr marL="76200" marR="76200" marT="9525" marB="9525" anchor="t">
                    <a:solidFill>
                      <a:srgbClr val="E9E9E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Baseline time study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</a:tr>
              <a:tr h="38100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ADNOC / SLB</a:t>
                      </a:r>
                    </a:p>
                    <a:p>
                      <a:r>
                        <a:rPr sz="1050" b="0">
                          <a:solidFill>
                            <a:srgbClr val="5E675E"/>
                          </a:solidFill>
                          <a:latin typeface="Arial"/>
                          <a:ea typeface="Arial"/>
                          <a:cs typeface="Arial"/>
                        </a:rPr>
                        <a:t>Rig oversight capacity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2–3× rigs per engineer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A17A44"/>
                          </a:solidFill>
                          <a:latin typeface="Arial"/>
                          <a:ea typeface="Arial"/>
                          <a:cs typeface="Arial"/>
                        </a:rPr>
                        <a:t>ADNOC + SLB (vendor)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Unassessed</a:t>
                      </a:r>
                    </a:p>
                  </a:txBody>
                  <a:tcPr marL="76200" marR="76200" marT="9525" marB="9525" anchor="t">
                    <a:solidFill>
                      <a:srgbClr val="E9E9E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Prior load per engineer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</a:tr>
              <a:tr h="38100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Continental Resources / UiPath</a:t>
                      </a:r>
                    </a:p>
                    <a:p>
                      <a:r>
                        <a:rPr sz="1050" b="0">
                          <a:solidFill>
                            <a:srgbClr val="5E675E"/>
                          </a:solidFill>
                          <a:latin typeface="Arial"/>
                          <a:ea typeface="Arial"/>
                          <a:cs typeface="Arial"/>
                        </a:rPr>
                        <a:t>Manual validation time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5 min per email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A17A44"/>
                          </a:solidFill>
                          <a:latin typeface="Arial"/>
                          <a:ea typeface="Arial"/>
                          <a:cs typeface="Arial"/>
                        </a:rPr>
                        <a:t>Vendor · UiPath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Operating</a:t>
                      </a:r>
                    </a:p>
                  </a:txBody>
                  <a:tcPr marL="76200" marR="76200" marT="9525" marB="9525" anchor="t">
                    <a:solidFill>
                      <a:srgbClr val="DDE7D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Applies only to emails needing manual checks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946268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2B094A14-DBC0-4B3D-830F-9C52F2D1A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952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ENERGY AI OBSERVATORY  /  AI IN GLOBAL OIL &amp; GAS, OCT 2024 – OCT 2026</a:t>
            </a: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77ACDF88-4635-483A-A072-0AFAC4015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800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2500" b="1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Four data-platform stories, no AI-only cash result — three rest on the vendor’s own case study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A5EF461-67C6-4216-9DF1-1DD97AACB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52550"/>
            <a:ext cx="10972800" cy="4381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3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A data foundation (cloud, warehouse, automation) and an AI workflow are separate claims; the first does not prove the second pays.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8A9A426B-9A96-4179-BE53-21F9F77CC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D4C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D1F3C938-78FD-456D-9658-960117D8C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666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0" i="0">
                <a:solidFill>
                  <a:srgbClr val="3F6152"/>
                </a:solidFill>
                <a:latin typeface="Arial"/>
                <a:ea typeface="Arial"/>
                <a:cs typeface="Arial"/>
                <a:hlinkClick xmlns:r="http://schemas.openxmlformats.org/officeDocument/2006/relationships" r:id="R13d9396ae63641dc"/>
              </a:rPr>
              <a:t>Open the interactive report and every original source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5373D904-C762-4AB6-A0C6-145CEA957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6438900"/>
            <a:ext cx="1905000" cy="160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08  /  8 OCT 2026</a:t>
            </a:r>
          </a:p>
        </p:txBody>
      </p:sp>
      <p:graphicFrame>
        <p:nvGraphicFramePr>
          <p:cNvPr id="8" name="Table 7">
            <a:extLst xmlns:a="http://schemas.openxmlformats.org/drawingml/2006/main">
              <a:ext uri="{FF2B5EF4-FFF2-40B4-BE49-F238E27FC236}">
                <a16:creationId xmlns:a16="http://schemas.microsoft.com/office/drawing/2014/main" id="{2203D19B-0865-4A61-B901-0013DDCDE658}"/>
              </a:ext>
            </a:extLst>
          </p:cNvPr>
          <p:cNvGraphicFramePr/>
          <p:nvPr/>
        </p:nvGraphicFramePr>
        <p:xfrm>
          <a:off xmlns:a="http://schemas.openxmlformats.org/drawingml/2006/main" x="609600" y="1962150"/>
          <a:ext xmlns:a="http://schemas.openxmlformats.org/drawingml/2006/main" cx="10972800" cy="3829050"/>
        </p:xfrm>
        <a:graphic xmlns:a="http://schemas.openxmlformats.org/drawingml/2006/main"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1809750"/>
                <a:gridCol w="3619500"/>
                <a:gridCol w="2095500"/>
                <a:gridCol w="3448050"/>
              </a:tblGrid>
              <a:tr h="32385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Company</a:t>
                      </a:r>
                    </a:p>
                  </a:txBody>
                  <a:tcPr marL="76200" marR="76200" marT="47625" marB="38100" anchor="t">
                    <a:solidFill>
                      <a:srgbClr val="3F615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Platform and workflow</a:t>
                      </a:r>
                    </a:p>
                  </a:txBody>
                  <a:tcPr marL="76200" marR="76200" marT="47625" marB="38100" anchor="t">
                    <a:solidFill>
                      <a:srgbClr val="3F615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Who reports it</a:t>
                      </a:r>
                    </a:p>
                  </a:txBody>
                  <a:tcPr marL="76200" marR="76200" marT="47625" marB="38100" anchor="t">
                    <a:solidFill>
                      <a:srgbClr val="3F615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What the evidence supports</a:t>
                      </a:r>
                    </a:p>
                  </a:txBody>
                  <a:tcPr marL="76200" marR="76200" marT="47625" marB="38100" anchor="t">
                    <a:solidFill>
                      <a:srgbClr val="3F6152"/>
                    </a:solidFill>
                  </a:tcPr>
                </a:tc>
              </a:tr>
              <a:tr h="876300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Continental Resources</a:t>
                      </a:r>
                    </a:p>
                  </a:txBody>
                  <a:tcPr marL="76200" marR="76200" marT="47625" marB="38100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Databricks + UiPath: agent-assisted validation of drilling and completion data arriving by email.</a:t>
                      </a:r>
                    </a:p>
                  </a:txBody>
                  <a:tcPr marL="76200" marR="76200" marT="47625" marB="38100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A17A44"/>
                          </a:solidFill>
                          <a:latin typeface="Arial"/>
                          <a:ea typeface="Arial"/>
                          <a:cs typeface="Arial"/>
                        </a:rPr>
                        <a:t>Vendor · UiPath case</a:t>
                      </a:r>
                    </a:p>
                  </a:txBody>
                  <a:tcPr marL="76200" marR="76200" marT="47625" marB="38100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~5 minutes saved per formerly manual email (not per all 200+ daily emails). No cash ROI.</a:t>
                      </a:r>
                    </a:p>
                  </a:txBody>
                  <a:tcPr marL="76200" marR="76200" marT="47625" marB="38100" anchor="t">
                    <a:solidFill>
                      <a:srgbClr val="F7F6F0"/>
                    </a:solidFill>
                  </a:tcPr>
                </a:tc>
              </a:tr>
              <a:tr h="876300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Expand Energy</a:t>
                      </a:r>
                    </a:p>
                  </a:txBody>
                  <a:tcPr marL="76200" marR="76200" marT="47625" marB="38100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Snowflake / Snowpark / Cortex: forecasts, drilling analytics, SCADA site alerts.</a:t>
                      </a:r>
                    </a:p>
                  </a:txBody>
                  <a:tcPr marL="76200" marR="76200" marT="47625" marB="38100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A17A44"/>
                          </a:solidFill>
                          <a:latin typeface="Arial"/>
                          <a:ea typeface="Arial"/>
                          <a:cs typeface="Arial"/>
                        </a:rPr>
                        <a:t>Vendor · Snowflake case (operator release confirms relationship)</a:t>
                      </a:r>
                    </a:p>
                  </a:txBody>
                  <a:tcPr marL="76200" marR="76200" marT="47625" marB="38100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Vendor estimate of 1,000+ labor hours a year in one unit; not a production uplift.</a:t>
                      </a:r>
                    </a:p>
                  </a:txBody>
                  <a:tcPr marL="76200" marR="76200" marT="47625" marB="38100" anchor="t">
                    <a:solidFill>
                      <a:srgbClr val="F7F6F0"/>
                    </a:solidFill>
                  </a:tcPr>
                </a:tc>
              </a:tr>
              <a:tr h="876300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Devon Energy</a:t>
                      </a:r>
                    </a:p>
                  </a:txBody>
                  <a:tcPr marL="76200" marR="76200" marT="47625" marB="38100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Snowflake + Whitson: daily bottomhole-pressure calculations for 5,000+ wells.</a:t>
                      </a:r>
                    </a:p>
                  </a:txBody>
                  <a:tcPr marL="76200" marR="76200" marT="47625" marB="38100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A17A44"/>
                          </a:solidFill>
                          <a:latin typeface="Arial"/>
                          <a:ea typeface="Arial"/>
                          <a:cs typeface="Arial"/>
                        </a:rPr>
                        <a:t>Vendor · Snowflake case</a:t>
                      </a:r>
                    </a:p>
                  </a:txBody>
                  <a:tcPr marL="76200" marR="76200" marT="47625" marB="38100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Physics workflow in use; AI attribution not established. A $50,000 sensor comparison is not realized savings.</a:t>
                      </a:r>
                    </a:p>
                  </a:txBody>
                  <a:tcPr marL="76200" marR="76200" marT="47625" marB="38100" anchor="t">
                    <a:solidFill>
                      <a:srgbClr val="F7F6F0"/>
                    </a:solidFill>
                  </a:tcPr>
                </a:tc>
              </a:tr>
              <a:tr h="876300">
                <a:tc>
                  <a:txBody>
                    <a:bodyPr wrap="square"/>
                    <a:lstStyle/>
                    <a:p>
                      <a:r>
                        <a:rPr sz="1250" b="1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EQT</a:t>
                      </a:r>
                    </a:p>
                  </a:txBody>
                  <a:tcPr marL="76200" marR="76200" marT="47625" marB="38100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Context Labs: production and emissions data integration.</a:t>
                      </a:r>
                    </a:p>
                  </a:txBody>
                  <a:tcPr marL="76200" marR="76200" marT="47625" marB="38100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3F6152"/>
                          </a:solidFill>
                          <a:latin typeface="Arial"/>
                          <a:ea typeface="Arial"/>
                          <a:cs typeface="Arial"/>
                        </a:rPr>
                        <a:t>Operator · ESG report (AI described by vendor)</a:t>
                      </a:r>
                    </a:p>
                  </a:txBody>
                  <a:tcPr marL="76200" marR="76200" marT="47625" marB="38100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5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Integration completed in 2024; no named AI model, price premium or emissions reduction.</a:t>
                      </a:r>
                    </a:p>
                  </a:txBody>
                  <a:tcPr marL="76200" marR="76200" marT="47625" marB="38100" anchor="t">
                    <a:solidFill>
                      <a:srgbClr val="F7F6F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07502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4514E55F-B6B4-4DE9-82CD-54784BE22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952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ENERGY AI OBSERVATORY  /  AI IN GLOBAL OIL &amp; GAS, OCT 2024 – OCT 2026</a:t>
            </a: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BB723FE3-A892-4BD7-8417-5F10306AF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2500" b="1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An ESP model missed 9 of 18 test failures. The client then approved deployment.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D6E9AA7A-6DC0-4077-AACC-34BD3F30F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52550"/>
            <a:ext cx="10972800" cy="4381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3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Baker Hughes, SPE-221571-MS (October 2024; vendor-authored; operator unnamed; three Americas assets, 137 ESPs). Pre-deployment retrospective test on 18 held-out failures; the client then approved deployment.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1BD9EA8A-E40B-4633-B6C7-31C29F2F5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D4C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D48739C7-13A8-4570-B89B-8E010B4F2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666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0" i="0">
                <a:solidFill>
                  <a:srgbClr val="3F6152"/>
                </a:solidFill>
                <a:latin typeface="Arial"/>
                <a:ea typeface="Arial"/>
                <a:cs typeface="Arial"/>
                <a:hlinkClick xmlns:r="http://schemas.openxmlformats.org/officeDocument/2006/relationships" r:id="R49eb3e9f880c4ce3"/>
              </a:rPr>
              <a:t>Open the interactive report and every original source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425FE70D-8925-4F7A-B091-12E548C48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6438900"/>
            <a:ext cx="1905000" cy="160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09  /  8 OCT 2026</a:t>
            </a:r>
          </a:p>
        </p:txBody>
      </p:sp>
      <p:graphicFrame>
        <p:nvGraphicFramePr>
          <p:cNvPr id="8" name="Chart 7">
            <a:extLst xmlns:a="http://schemas.openxmlformats.org/drawingml/2006/main">
              <a:ext uri="{FF2B5EF4-FFF2-40B4-BE49-F238E27FC236}">
                <a16:creationId xmlns:a16="http://schemas.microsoft.com/office/drawing/2014/main" id="{DACD3D01-F970-488F-82D2-5E724A5F1D5B}"/>
              </a:ext>
            </a:extLst>
          </p:cNvPr>
          <p:cNvGraphicFramePr/>
          <p:nvPr/>
        </p:nvGraphicFramePr>
        <p:xfrm>
          <a:off xmlns:a="http://schemas.openxmlformats.org/drawingml/2006/main" x="609600" y="2038350"/>
          <a:ext xmlns:a="http://schemas.openxmlformats.org/drawingml/2006/main" cx="6096000" cy="38100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34073b1b60b14159"/>
          </a:graphicData>
        </a:graphic>
      </p:graphicFrame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57250282-1EF4-4EAD-89EE-E79BE840B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038350"/>
            <a:ext cx="4286250" cy="6705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>
                <a:latin typeface="Arial"/>
                <a:ea typeface="Arial"/>
                <a:cs typeface="Arial"/>
              </a:defRPr>
            </a:pPr>
            <a:r>
              <a:rPr sz="4400" b="1" i="0">
                <a:solidFill>
                  <a:srgbClr val="A17A44"/>
                </a:solidFill>
                <a:latin typeface="Arial"/>
                <a:ea typeface="Arial"/>
                <a:cs typeface="Arial"/>
              </a:rPr>
              <a:t>9 of 18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945D1D06-3488-41A7-996F-C291D4576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762250"/>
            <a:ext cx="4286250" cy="4762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600" b="1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held-out pump failures were missed in pre-deployment testing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3412D4A3-B68C-4A11-9694-77E98CA25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314700"/>
            <a:ext cx="4191000" cy="6286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350" b="0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Five of the nine were short circuits. Ten-minute telemetry and missing sensor data limited what the model could see.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81B24642-B8BD-4CB9-A7CF-93AC90ED7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4038600"/>
            <a:ext cx="4191000" cy="6286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350" b="0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The paper also reports successful interventions (scale and grounding caught early). Misses and deployment coexisted — the vendor published both.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98BDCAE8-8BDB-4EBF-A7D9-9B2CDD250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4819650"/>
            <a:ext cx="4191000" cy="4762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1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One vendor study, not an industry failure rate. Metrics use different denominators (failures vs. healthy pumps).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273236F4-E2FE-4180-92FA-7B40040A3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619750"/>
            <a:ext cx="4191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100" b="0" i="0">
                <a:solidFill>
                  <a:srgbClr val="3F6152"/>
                </a:solidFill>
                <a:latin typeface="Arial"/>
                <a:ea typeface="Arial"/>
                <a:cs typeface="Arial"/>
                <a:hlinkClick xmlns:r="http://schemas.openxmlformats.org/officeDocument/2006/relationships" r:id="R86fc5ab6ad5640e6"/>
              </a:rPr>
              <a:t>Technical paper SPE-221571-MS · pp. 4–7</a:t>
            </a:r>
          </a:p>
        </p:txBody>
      </p:sp>
    </p:spTree>
    <p:extLst>
      <p:ext uri="{BB962C8B-B14F-4D97-AF65-F5344CB8AC3E}">
        <p14:creationId xmlns:p14="http://schemas.microsoft.com/office/powerpoint/2010/main" val="164696592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2DFC5DA5-E496-4991-BFF8-A48459A8A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952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ENERGY AI OBSERVATORY  /  AI IN GLOBAL OIL &amp; GAS, OCT 2024 – OCT 2026</a:t>
            </a: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7508CBC5-FFFE-4143-83EE-B76AE7E44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2500" b="1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No operator AI cancellation was verified in this review.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E9010EF-7618-4E48-A72C-1EC035721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52550"/>
            <a:ext cx="1097280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3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5 October: 34 searches across 13 paths. The 6 October follow-up found Devon paused further video-AI development to prioritize other work. This is not a verified failed deployment or cancellation.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ACC1D388-FFA5-48AC-B16E-240A87943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D4C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05CCF18A-3EA0-4AED-8FA5-B9BA0B7ED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666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0" i="0">
                <a:solidFill>
                  <a:srgbClr val="3F6152"/>
                </a:solidFill>
                <a:latin typeface="Arial"/>
                <a:ea typeface="Arial"/>
                <a:cs typeface="Arial"/>
                <a:hlinkClick xmlns:r="http://schemas.openxmlformats.org/officeDocument/2006/relationships" r:id="R839242000b144aa6"/>
              </a:rPr>
              <a:t>Open the interactive report and every original source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D3A90928-3D68-4D3A-8323-F43B06E41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6438900"/>
            <a:ext cx="1905000" cy="160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10  /  8 OCT 2026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A0B70DB6-E2F4-41D0-9DA8-9BC71FCE4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43100"/>
            <a:ext cx="2381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17A4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F928F185-C3C8-4D5D-A4DA-9D5777F29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19300"/>
            <a:ext cx="238125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>
                <a:latin typeface="Arial"/>
                <a:ea typeface="Arial"/>
                <a:cs typeface="Arial"/>
              </a:defRPr>
            </a:pPr>
            <a:r>
              <a:rPr sz="3400" b="1" i="0">
                <a:solidFill>
                  <a:srgbClr val="A17A44"/>
                </a:solidFill>
                <a:latin typeface="Arial"/>
                <a:ea typeface="Arial"/>
                <a:cs typeface="Arial"/>
              </a:rPr>
              <a:t>0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A8D8D3DB-35FD-4B9F-BD65-F778B9B52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14600"/>
            <a:ext cx="2381250" cy="3505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150" b="0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verified operator AI</a:t>
            </a:r>
          </a:p>
          <a:p xmlns:a="http://schemas.openxmlformats.org/drawingml/2006/main">
            <a:r>
              <a:rPr sz="1150" b="0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cancellations in this review</a:t>
            </a: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3B1878F5-5520-4CC4-ACB2-25A46ABC1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09900"/>
            <a:ext cx="2381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17A4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2EB84864-E9B9-47EC-9EF2-C4359CD2A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86100"/>
            <a:ext cx="238125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>
                <a:latin typeface="Arial"/>
                <a:ea typeface="Arial"/>
                <a:cs typeface="Arial"/>
              </a:defRPr>
            </a:pPr>
            <a:r>
              <a:rPr sz="3400" b="1" i="0">
                <a:solidFill>
                  <a:srgbClr val="A17A44"/>
                </a:solidFill>
                <a:latin typeface="Arial"/>
                <a:ea typeface="Arial"/>
                <a:cs typeface="Arial"/>
              </a:rPr>
              <a:t>27%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82EAADEA-B4CE-4819-B982-919449F6E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81400"/>
            <a:ext cx="2381250" cy="3505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150" b="0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say emerging tech delivers;</a:t>
            </a:r>
          </a:p>
          <a:p xmlns:a="http://schemas.openxmlformats.org/drawingml/2006/main">
            <a:r>
              <a:rPr sz="1150" b="0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EY oil, gas &amp; chemicals, n=508</a:t>
            </a:r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4E0E6E7C-7262-4DCF-9A75-04FABA72A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76700"/>
            <a:ext cx="2381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17A4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5" name="TextBox 14">
            <a:extLst xmlns:a="http://schemas.openxmlformats.org/drawingml/2006/main">
              <a:ext uri="{FF2B5EF4-FFF2-40B4-BE49-F238E27FC236}">
                <a16:creationId xmlns:a16="http://schemas.microsoft.com/office/drawing/2014/main" id="{2421BFFF-02BF-49C3-9788-EA6ECB53C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52900"/>
            <a:ext cx="238125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>
                <a:latin typeface="Arial"/>
                <a:ea typeface="Arial"/>
                <a:cs typeface="Arial"/>
              </a:defRPr>
            </a:pPr>
            <a:r>
              <a:rPr sz="3400" b="1" i="0">
                <a:solidFill>
                  <a:srgbClr val="A17A44"/>
                </a:solidFill>
                <a:latin typeface="Arial"/>
                <a:ea typeface="Arial"/>
                <a:cs typeface="Arial"/>
              </a:rPr>
              <a:t>85%</a:t>
            </a:r>
          </a:p>
        </p:txBody>
      </p:sp>
      <p:sp>
        <p:nvSpPr>
          <p:cNvPr id="16" name="TextBox 15">
            <a:extLst xmlns:a="http://schemas.openxmlformats.org/drawingml/2006/main">
              <a:ext uri="{FF2B5EF4-FFF2-40B4-BE49-F238E27FC236}">
                <a16:creationId xmlns:a16="http://schemas.microsoft.com/office/drawing/2014/main" id="{51815AB6-D877-4E3A-8E8C-FBF95F5A9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48200"/>
            <a:ext cx="238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150" b="0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cite difficulty scaling</a:t>
            </a:r>
            <a:br>
              <a:rPr sz="1150" b="0" i="0">
                <a:solidFill>
                  <a:srgbClr val="252922"/>
                </a:solidFill>
                <a:latin typeface="Arial"/>
                <a:ea typeface="Arial"/>
                <a:cs typeface="Arial"/>
              </a:rPr>
            </a:br>
            <a:r>
              <a:rPr sz="1150" b="0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successful pilots (EY, 2025)</a:t>
            </a:r>
          </a:p>
        </p:txBody>
      </p:sp>
      <p:sp>
        <p:nvSpPr>
          <p:cNvPr id="17" name="TextBox 16">
            <a:extLst xmlns:a="http://schemas.openxmlformats.org/drawingml/2006/main">
              <a:ext uri="{FF2B5EF4-FFF2-40B4-BE49-F238E27FC236}">
                <a16:creationId xmlns:a16="http://schemas.microsoft.com/office/drawing/2014/main" id="{4D2771DE-7FB3-47E4-9809-0DDF3A9F9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0"/>
            <a:ext cx="2381250" cy="723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Vendor contracts were renewed, not ended: C3 AI–Baker Hughes through June 2028; C3 AI–Shell extended June 2026.</a:t>
            </a:r>
          </a:p>
        </p:txBody>
      </p:sp>
      <p:graphicFrame>
        <p:nvGraphicFramePr>
          <p:cNvPr id="18" name="Table 17">
            <a:extLst xmlns:a="http://schemas.openxmlformats.org/drawingml/2006/main">
              <a:ext uri="{FF2B5EF4-FFF2-40B4-BE49-F238E27FC236}">
                <a16:creationId xmlns:a16="http://schemas.microsoft.com/office/drawing/2014/main" id="{963D8D7D-B943-4B80-81DC-2A277272A64B}"/>
              </a:ext>
            </a:extLst>
          </p:cNvPr>
          <p:cNvGraphicFramePr/>
          <p:nvPr/>
        </p:nvGraphicFramePr>
        <p:xfrm>
          <a:off xmlns:a="http://schemas.openxmlformats.org/drawingml/2006/main" x="3238500" y="1905000"/>
          <a:ext xmlns:a="http://schemas.openxmlformats.org/drawingml/2006/main" cx="8343900" cy="3810000"/>
        </p:xfrm>
        <a:graphic xmlns:a="http://schemas.openxmlformats.org/drawingml/2006/main">
          <a:graphicData uri="http://schemas.openxmlformats.org/drawingml/2006/table">
            <a:tbl>
              <a:tblPr firstRow="1" bandRow="0">
                <a:tableStyleId>{5C22544A-7EE6-4342-B048-85BDC9FD1C3A}</a:tableStyleId>
              </a:tblPr>
              <a:tblGrid>
                <a:gridCol w="1962150"/>
                <a:gridCol w="3924300"/>
                <a:gridCol w="2457450"/>
              </a:tblGrid>
              <a:tr h="266700"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Case</a:t>
                      </a:r>
                    </a:p>
                  </a:txBody>
                  <a:tcPr marL="76200" marR="76200" marT="9525" marB="9525" anchor="t">
                    <a:solidFill>
                      <a:srgbClr val="3F615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What happened</a:t>
                      </a:r>
                    </a:p>
                  </a:txBody>
                  <a:tcPr marL="76200" marR="76200" marT="9525" marB="9525" anchor="t">
                    <a:solidFill>
                      <a:srgbClr val="3F615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How to read it</a:t>
                      </a:r>
                    </a:p>
                  </a:txBody>
                  <a:tcPr marL="76200" marR="76200" marT="9525" marB="9525" anchor="t">
                    <a:solidFill>
                      <a:srgbClr val="3F615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Equinor · Havtil order · 19 Dec 2025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Novos rollout expanded before qualification was demonstrated. Havtil ordered qualification before further rollout (deadline 1 June 2026).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Automation order; the regulator does not label Novos AI or report a malfunction.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Vår Energi · Havtil audit · 5 Feb 2026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A17A44"/>
                          </a:solidFill>
                          <a:latin typeface="Arial"/>
                          <a:ea typeface="Arial"/>
                          <a:cs typeface="Arial"/>
                        </a:rPr>
                        <a:t>Automation qualification (regulator order): </a:t>
                      </a:r>
                      <a:r>
                        <a:rPr sz="105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three non-conformities in how automated drilling is risk-assessed and qualified.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Not described as AI. Criteria must exist before systems are used.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SLB · Microsoft case · Aug 2025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Unreadable shipping documents go to a person, a new template or retraining.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An exception step inside a vendor success story; no exception rate.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Oxy · SPE webinar · Oct 2025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Phase two of a construction-safety vision pilot hit limited site connectivity.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Phase one described as successful; no cancellation.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NORCE / UiS / Stanford · 2021 benchmark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Repeated runs of the same geosteering AI took different well paths.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Virtual benchmark, not a well; average matched human teams.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050" b="1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Novi Labs · July 2023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Barrels and gallons mixed in completion data distorted a forecasting pilot.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50" b="0">
                          <a:solidFill>
                            <a:srgbClr val="252922"/>
                          </a:solidFill>
                          <a:latin typeface="Arial"/>
                          <a:ea typeface="Arial"/>
                          <a:cs typeface="Arial"/>
                        </a:rPr>
                        <a:t>Outside the window; data error corrected.</a:t>
                      </a:r>
                    </a:p>
                  </a:txBody>
                  <a:tcPr marL="76200" marR="76200" marT="9525" marB="9525" anchor="t">
                    <a:solidFill>
                      <a:srgbClr val="F7F6F0"/>
                    </a:solidFill>
                  </a:tcPr>
                </a:tc>
              </a:tr>
            </a:tbl>
          </a:graphicData>
        </a:graphic>
      </p:graphicFrame>
      <p:sp>
        <p:nvSpPr>
          <p:cNvPr id="19" name="TextBox 18">
            <a:extLst xmlns:a="http://schemas.openxmlformats.org/drawingml/2006/main">
              <a:ext uri="{FF2B5EF4-FFF2-40B4-BE49-F238E27FC236}">
                <a16:creationId xmlns:a16="http://schemas.microsoft.com/office/drawing/2014/main" id="{2C36FAA2-78EE-46C2-BC1E-16AF2E5B9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6096000"/>
            <a:ext cx="8343900" cy="1447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9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Rows 3–6 describe limitations, not cancellations. The current map has 158 named relationships and 2 unconfirmed leads.</a:t>
            </a:r>
          </a:p>
        </p:txBody>
      </p:sp>
    </p:spTree>
    <p:extLst>
      <p:ext uri="{BB962C8B-B14F-4D97-AF65-F5344CB8AC3E}">
        <p14:creationId xmlns:p14="http://schemas.microsoft.com/office/powerpoint/2010/main" val="124846706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91D938EC-30C9-4100-B25A-AF73039A2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952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ENERGY AI OBSERVATORY  /  AI IN GLOBAL OIL &amp; GAS, OCT 2024 – OCT 2026</a:t>
            </a: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7BE378B2-C75C-4563-ACFB-2CD94B9C5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2500" b="1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Choose the workflow for the asset. Establish the baseline and the economics.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30F52BD-4616-4240-980F-B7692E82C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52550"/>
            <a:ext cx="10972800" cy="2057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3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Practical questions for an operator or investor, drawn from the reviewed deployments and their limits.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D2CAC1C8-BD77-48A2-909D-3E3BE034F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D4C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59840B50-C157-425D-819B-4DE9BF6AB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666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0" i="0">
                <a:solidFill>
                  <a:srgbClr val="3F6152"/>
                </a:solidFill>
                <a:latin typeface="Arial"/>
                <a:ea typeface="Arial"/>
                <a:cs typeface="Arial"/>
                <a:hlinkClick xmlns:r="http://schemas.openxmlformats.org/officeDocument/2006/relationships" r:id="Rf7ac1fc277414b7b"/>
              </a:rPr>
              <a:t>Open the interactive report and every original source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94E1EE72-F34E-4678-8FCC-1DA1A82D3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6438900"/>
            <a:ext cx="1905000" cy="160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11  /  8 OCT 2026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AB2F9AAF-974C-4B29-8C85-5FCB142FC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66900"/>
            <a:ext cx="514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800" b="1" i="0">
                <a:solidFill>
                  <a:srgbClr val="3F6152"/>
                </a:solidFill>
                <a:latin typeface="Arial"/>
                <a:ea typeface="Arial"/>
                <a:cs typeface="Arial"/>
              </a:rPr>
              <a:t>Operator playbook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482D6CC8-8D65-4872-B3E4-CB1B0AE1B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71700"/>
            <a:ext cx="5143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6152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A5A5A892-5D31-4CA6-B279-81CB148A6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43150"/>
            <a:ext cx="28575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>
                <a:latin typeface="Arial"/>
                <a:ea typeface="Arial"/>
                <a:cs typeface="Arial"/>
              </a:defRPr>
            </a:pPr>
            <a:r>
              <a:rPr sz="2400" b="1" i="0">
                <a:solidFill>
                  <a:srgbClr val="3F6152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1160D79B-0E16-4848-B725-D6D740EA5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62200"/>
            <a:ext cx="4762500" cy="2209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450" b="1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Check whether the workflow fits the asset.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0AB7DCA0-0165-415F-9C41-0578C5F9E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800350"/>
            <a:ext cx="476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250" b="0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Devon, ExxonMobil and Chord describe fleet deployment of lift controls. Their lift types, asset conditions and measured outcomes differ.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4E716B27-AD26-40BC-9359-75F5A1D6B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62350"/>
            <a:ext cx="28575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>
                <a:latin typeface="Arial"/>
                <a:ea typeface="Arial"/>
                <a:cs typeface="Arial"/>
              </a:defRPr>
            </a:pPr>
            <a:r>
              <a:rPr sz="2400" b="1" i="0">
                <a:solidFill>
                  <a:srgbClr val="3F6152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C70E0BD3-7E38-4A7D-8FC9-461A81F77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58140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450" b="1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Set the baseline and a control group before the pilot.</a:t>
            </a:r>
          </a:p>
        </p:txBody>
      </p:sp>
      <p:sp>
        <p:nvSpPr>
          <p:cNvPr id="15" name="TextBox 14">
            <a:extLst xmlns:a="http://schemas.openxmlformats.org/drawingml/2006/main">
              <a:ext uri="{FF2B5EF4-FFF2-40B4-BE49-F238E27FC236}">
                <a16:creationId xmlns:a16="http://schemas.microsoft.com/office/drawing/2014/main" id="{6CD59A8C-0934-4A27-B760-71FCCF2C4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019550"/>
            <a:ext cx="4762500" cy="666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250" b="0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Keep untreated comparison wells after scale-up, so the fleet has a result — not just the pilot.</a:t>
            </a:r>
          </a:p>
        </p:txBody>
      </p:sp>
      <p:sp>
        <p:nvSpPr>
          <p:cNvPr id="16" name="TextBox 15">
            <a:extLst xmlns:a="http://schemas.openxmlformats.org/drawingml/2006/main">
              <a:ext uri="{FF2B5EF4-FFF2-40B4-BE49-F238E27FC236}">
                <a16:creationId xmlns:a16="http://schemas.microsoft.com/office/drawing/2014/main" id="{148E7377-8220-4C20-A508-355484097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81550"/>
            <a:ext cx="28575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>
            <a:defPPr>
              <a:defRPr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>
                <a:latin typeface="Arial"/>
                <a:ea typeface="Arial"/>
                <a:cs typeface="Arial"/>
              </a:defRPr>
            </a:pPr>
            <a:r>
              <a:rPr sz="2400" b="1" i="0">
                <a:solidFill>
                  <a:srgbClr val="3F6152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7" name="TextBox 16">
            <a:extLst xmlns:a="http://schemas.openxmlformats.org/drawingml/2006/main">
              <a:ext uri="{FF2B5EF4-FFF2-40B4-BE49-F238E27FC236}">
                <a16:creationId xmlns:a16="http://schemas.microsoft.com/office/drawing/2014/main" id="{2E8B07A4-042A-4995-8B76-DA53B2FAC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800600"/>
            <a:ext cx="4762500" cy="2209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450" b="1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Qualify the system and fix the data.</a:t>
            </a:r>
          </a:p>
        </p:txBody>
      </p:sp>
      <p:sp>
        <p:nvSpPr>
          <p:cNvPr id="18" name="TextBox 17">
            <a:extLst xmlns:a="http://schemas.openxmlformats.org/drawingml/2006/main">
              <a:ext uri="{FF2B5EF4-FFF2-40B4-BE49-F238E27FC236}">
                <a16:creationId xmlns:a16="http://schemas.microsoft.com/office/drawing/2014/main" id="{87A57225-2421-4E41-9AA3-6080E267B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5238750"/>
            <a:ext cx="4762500" cy="571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250" b="0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Ten-minute telemetry and sensor gaps limited the ESP model; a barrel/gallon mix-up distorted a forecast. Norway’s regulator required qualification before further automation rollout.</a:t>
            </a:r>
          </a:p>
        </p:txBody>
      </p:sp>
      <p:sp>
        <p:nvSpPr>
          <p:cNvPr id="19" name="TextBox 18">
            <a:extLst xmlns:a="http://schemas.openxmlformats.org/drawingml/2006/main">
              <a:ext uri="{FF2B5EF4-FFF2-40B4-BE49-F238E27FC236}">
                <a16:creationId xmlns:a16="http://schemas.microsoft.com/office/drawing/2014/main" id="{D09470C1-F3A3-4809-9D64-AF81149A6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1866900"/>
            <a:ext cx="514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800" b="1" i="0">
                <a:solidFill>
                  <a:srgbClr val="A17A44"/>
                </a:solidFill>
                <a:latin typeface="Arial"/>
                <a:ea typeface="Arial"/>
                <a:cs typeface="Arial"/>
              </a:rPr>
              <a:t>Investor diligence checklist</a:t>
            </a:r>
          </a:p>
        </p:txBody>
      </p:sp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CD2F2857-9757-4804-B988-17D6F255C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171700"/>
            <a:ext cx="5143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17A4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21" name="Rectangle 20">
            <a:extLst xmlns:a="http://schemas.openxmlformats.org/drawingml/2006/main">
              <a:ext uri="{FF2B5EF4-FFF2-40B4-BE49-F238E27FC236}">
                <a16:creationId xmlns:a16="http://schemas.microsoft.com/office/drawing/2014/main" id="{8FD4CCA9-CADC-4321-B378-6EE028750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390775"/>
            <a:ext cx="1524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6F0"/>
          </a:solidFill>
          <a:ln xmlns:a="http://schemas.openxmlformats.org/drawingml/2006/main" w="9525">
            <a:solidFill>
              <a:srgbClr val="A17A4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22" name="TextBox 21">
            <a:extLst xmlns:a="http://schemas.openxmlformats.org/drawingml/2006/main">
              <a:ext uri="{FF2B5EF4-FFF2-40B4-BE49-F238E27FC236}">
                <a16:creationId xmlns:a16="http://schemas.microsoft.com/office/drawing/2014/main" id="{D32D96B4-9A75-4933-B6D7-EAE3F877C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2362200"/>
            <a:ext cx="485775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450" b="1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Who reports the number?</a:t>
            </a:r>
          </a:p>
        </p:txBody>
      </p:sp>
      <p:sp>
        <p:nvSpPr>
          <p:cNvPr id="23" name="TextBox 22">
            <a:extLst xmlns:a="http://schemas.openxmlformats.org/drawingml/2006/main">
              <a:ext uri="{FF2B5EF4-FFF2-40B4-BE49-F238E27FC236}">
                <a16:creationId xmlns:a16="http://schemas.microsoft.com/office/drawing/2014/main" id="{576FA933-B6C0-43FC-B154-D8F55240B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2609850"/>
            <a:ext cx="4857750" cy="381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250" b="0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Operator filing or call vs. vendor case study or partner release.</a:t>
            </a:r>
          </a:p>
        </p:txBody>
      </p:sp>
      <p:sp>
        <p:nvSpPr>
          <p:cNvPr id="24" name="Rectangle 23">
            <a:extLst xmlns:a="http://schemas.openxmlformats.org/drawingml/2006/main">
              <a:ext uri="{FF2B5EF4-FFF2-40B4-BE49-F238E27FC236}">
                <a16:creationId xmlns:a16="http://schemas.microsoft.com/office/drawing/2014/main" id="{D0686A82-5578-468F-AF18-46293CAB9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114675"/>
            <a:ext cx="1524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6F0"/>
          </a:solidFill>
          <a:ln xmlns:a="http://schemas.openxmlformats.org/drawingml/2006/main" w="9525">
            <a:solidFill>
              <a:srgbClr val="A17A4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25" name="TextBox 24">
            <a:extLst xmlns:a="http://schemas.openxmlformats.org/drawingml/2006/main">
              <a:ext uri="{FF2B5EF4-FFF2-40B4-BE49-F238E27FC236}">
                <a16:creationId xmlns:a16="http://schemas.microsoft.com/office/drawing/2014/main" id="{7AAB82FE-C228-4FDE-AF4D-2CC090D74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3086100"/>
            <a:ext cx="485775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450" b="1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Pilot or fleet?</a:t>
            </a:r>
          </a:p>
        </p:txBody>
      </p:sp>
      <p:sp>
        <p:nvSpPr>
          <p:cNvPr id="26" name="TextBox 25">
            <a:extLst xmlns:a="http://schemas.openxmlformats.org/drawingml/2006/main">
              <a:ext uri="{FF2B5EF4-FFF2-40B4-BE49-F238E27FC236}">
                <a16:creationId xmlns:a16="http://schemas.microsoft.com/office/drawing/2014/main" id="{E29B486A-7151-4541-822A-E3C203A1A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3333750"/>
            <a:ext cx="4857750" cy="381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250" b="0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The denominator in the result cohort: wells, rigs, assets, users.</a:t>
            </a:r>
          </a:p>
        </p:txBody>
      </p:sp>
      <p:sp>
        <p:nvSpPr>
          <p:cNvPr id="27" name="Rectangle 26">
            <a:extLst xmlns:a="http://schemas.openxmlformats.org/drawingml/2006/main">
              <a:ext uri="{FF2B5EF4-FFF2-40B4-BE49-F238E27FC236}">
                <a16:creationId xmlns:a16="http://schemas.microsoft.com/office/drawing/2014/main" id="{A1F89E12-7D9B-42DC-897C-C4D882F2B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838575"/>
            <a:ext cx="1524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6F0"/>
          </a:solidFill>
          <a:ln xmlns:a="http://schemas.openxmlformats.org/drawingml/2006/main" w="9525">
            <a:solidFill>
              <a:srgbClr val="A17A4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28" name="TextBox 27">
            <a:extLst xmlns:a="http://schemas.openxmlformats.org/drawingml/2006/main">
              <a:ext uri="{FF2B5EF4-FFF2-40B4-BE49-F238E27FC236}">
                <a16:creationId xmlns:a16="http://schemas.microsoft.com/office/drawing/2014/main" id="{10965C38-33B2-4172-A42F-56A61B7E2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3810000"/>
            <a:ext cx="485775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450" b="1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Against what?</a:t>
            </a:r>
          </a:p>
        </p:txBody>
      </p:sp>
      <p:sp>
        <p:nvSpPr>
          <p:cNvPr id="29" name="TextBox 28">
            <a:extLst xmlns:a="http://schemas.openxmlformats.org/drawingml/2006/main">
              <a:ext uri="{FF2B5EF4-FFF2-40B4-BE49-F238E27FC236}">
                <a16:creationId xmlns:a16="http://schemas.microsoft.com/office/drawing/2014/main" id="{E8DA948E-7C07-4EA9-B60E-6CE7F8FEF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4057650"/>
            <a:ext cx="4857750" cy="381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250" b="0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Baseline, comparison group and measurement period.</a:t>
            </a:r>
          </a:p>
        </p:txBody>
      </p:sp>
      <p:sp>
        <p:nvSpPr>
          <p:cNvPr id="30" name="Rectangle 29">
            <a:extLst xmlns:a="http://schemas.openxmlformats.org/drawingml/2006/main">
              <a:ext uri="{FF2B5EF4-FFF2-40B4-BE49-F238E27FC236}">
                <a16:creationId xmlns:a16="http://schemas.microsoft.com/office/drawing/2014/main" id="{AE9FB956-D8A9-47C1-B649-1EBD76B1B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4562475"/>
            <a:ext cx="1524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6F0"/>
          </a:solidFill>
          <a:ln xmlns:a="http://schemas.openxmlformats.org/drawingml/2006/main" w="9525">
            <a:solidFill>
              <a:srgbClr val="A17A4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1" name="TextBox 30">
            <a:extLst xmlns:a="http://schemas.openxmlformats.org/drawingml/2006/main">
              <a:ext uri="{FF2B5EF4-FFF2-40B4-BE49-F238E27FC236}">
                <a16:creationId xmlns:a16="http://schemas.microsoft.com/office/drawing/2014/main" id="{818E37F1-36B9-479D-97C6-217A46B46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4533900"/>
            <a:ext cx="485775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450" b="1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At what cost?</a:t>
            </a:r>
          </a:p>
        </p:txBody>
      </p:sp>
      <p:sp>
        <p:nvSpPr>
          <p:cNvPr id="32" name="TextBox 31">
            <a:extLst xmlns:a="http://schemas.openxmlformats.org/drawingml/2006/main">
              <a:ext uri="{FF2B5EF4-FFF2-40B4-BE49-F238E27FC236}">
                <a16:creationId xmlns:a16="http://schemas.microsoft.com/office/drawing/2014/main" id="{050350D7-0851-4A99-B8F6-BC5D0C33C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4781550"/>
            <a:ext cx="485775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250" b="0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All-in cost and cash conversion. Ecopetrol reports portfolio benefits, not project payback.</a:t>
            </a:r>
          </a:p>
        </p:txBody>
      </p:sp>
      <p:sp>
        <p:nvSpPr>
          <p:cNvPr id="33" name="Rectangle 32">
            <a:extLst xmlns:a="http://schemas.openxmlformats.org/drawingml/2006/main">
              <a:ext uri="{FF2B5EF4-FFF2-40B4-BE49-F238E27FC236}">
                <a16:creationId xmlns:a16="http://schemas.microsoft.com/office/drawing/2014/main" id="{5E5FF9E0-6D08-4D70-944D-F88522C5A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5286375"/>
            <a:ext cx="1524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6F0"/>
          </a:solidFill>
          <a:ln xmlns:a="http://schemas.openxmlformats.org/drawingml/2006/main" w="9525">
            <a:solidFill>
              <a:srgbClr val="A17A4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4" name="TextBox 33">
            <a:extLst xmlns:a="http://schemas.openxmlformats.org/drawingml/2006/main">
              <a:ext uri="{FF2B5EF4-FFF2-40B4-BE49-F238E27FC236}">
                <a16:creationId xmlns:a16="http://schemas.microsoft.com/office/drawing/2014/main" id="{DAA8D717-2CBE-4F73-934D-155A0AADA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5257800"/>
            <a:ext cx="4857750" cy="2095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450" b="1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What failed?</a:t>
            </a:r>
          </a:p>
        </p:txBody>
      </p:sp>
      <p:sp>
        <p:nvSpPr>
          <p:cNvPr id="35" name="TextBox 34">
            <a:extLst xmlns:a="http://schemas.openxmlformats.org/drawingml/2006/main">
              <a:ext uri="{FF2B5EF4-FFF2-40B4-BE49-F238E27FC236}">
                <a16:creationId xmlns:a16="http://schemas.microsoft.com/office/drawing/2014/main" id="{80503AC5-7ADC-4D71-B157-76986DA4D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5505450"/>
            <a:ext cx="4857750" cy="381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250" b="0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Missed alerts, exception rates, and any projects stopped.</a:t>
            </a:r>
          </a:p>
        </p:txBody>
      </p:sp>
    </p:spTree>
    <p:extLst>
      <p:ext uri="{BB962C8B-B14F-4D97-AF65-F5344CB8AC3E}">
        <p14:creationId xmlns:p14="http://schemas.microsoft.com/office/powerpoint/2010/main" val="192569003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Box 1">
            <a:extLst xmlns:a="http://schemas.openxmlformats.org/drawingml/2006/main">
              <a:ext uri="{FF2B5EF4-FFF2-40B4-BE49-F238E27FC236}">
                <a16:creationId xmlns:a16="http://schemas.microsoft.com/office/drawing/2014/main" id="{9C87BCE4-3EAC-49FB-B125-A865F4BD1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952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ENERGY AI OBSERVATORY  /  AI IN GLOBAL OIL &amp; GAS, OCT 2024 – OCT 2026</a:t>
            </a:r>
          </a:p>
        </p:txBody>
      </p:sp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5F72C74B-87B7-4DE4-90A3-333142F7E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800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2500" b="1" i="0">
                <a:solidFill>
                  <a:srgbClr val="252922"/>
                </a:solidFill>
                <a:latin typeface="Arial"/>
                <a:ea typeface="Arial"/>
                <a:cs typeface="Arial"/>
              </a:rPr>
              <a:t>Sources: every figure links to its original publication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7B719696-AC41-4CA1-BF2E-B0C6B792A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52550"/>
            <a:ext cx="10972800" cy="4381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3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Click any line to open the original. Speaker notes on each slide list that slide’s sources; the interactive site holds the full register and dossiers.</a:t>
            </a:r>
          </a:p>
        </p:txBody>
      </p:sp>
      <p:sp>
        <p:nvSpPr>
          <p:cNvPr id="5" name="Rectangle 4">
            <a:extLst xmlns:a="http://schemas.openxmlformats.org/drawingml/2006/main">
              <a:ext uri="{FF2B5EF4-FFF2-40B4-BE49-F238E27FC236}">
                <a16:creationId xmlns:a16="http://schemas.microsoft.com/office/drawing/2014/main" id="{9FEF0744-97B7-451E-8314-685B2C781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FD4C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DFF73166-06F5-4B8F-B917-D0E3FEFAC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666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0" i="0">
                <a:solidFill>
                  <a:srgbClr val="3F6152"/>
                </a:solidFill>
                <a:latin typeface="Arial"/>
                <a:ea typeface="Arial"/>
                <a:cs typeface="Arial"/>
                <a:hlinkClick xmlns:r="http://schemas.openxmlformats.org/officeDocument/2006/relationships" r:id="R9d3ea06e6b164de5"/>
              </a:rPr>
              <a:t>Open the interactive report and every original source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2AD19C75-F128-4572-8D33-857E70E90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6438900"/>
            <a:ext cx="1905000" cy="1600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12  /  8 OCT 2026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34260F52-C61B-450C-8989-8F0B4A518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5429250" cy="3619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1" i="0">
                <a:solidFill>
                  <a:srgbClr val="3F6152"/>
                </a:solidFill>
                <a:latin typeface="Arial"/>
                <a:ea typeface="Arial"/>
                <a:cs typeface="Arial"/>
                <a:hlinkClick xmlns:r="http://schemas.openxmlformats.org/officeDocument/2006/relationships" r:id="R0d037a9f7d7c4ad5"/>
              </a:rPr>
              <a:t>Ecopetrol 2025 sustainability annex (Circular 031), p.209</a:t>
            </a:r>
          </a:p>
          <a:p xmlns:a="http://schemas.openxmlformats.org/drawingml/2006/main">
            <a:r>
              <a:rPr sz="9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www.ecopetrol.com.co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34414451-7E3D-408E-9FEE-C27987763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81225"/>
            <a:ext cx="5429250" cy="3619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1" i="0">
                <a:solidFill>
                  <a:srgbClr val="3F6152"/>
                </a:solidFill>
                <a:latin typeface="Arial"/>
                <a:ea typeface="Arial"/>
                <a:cs typeface="Arial"/>
                <a:hlinkClick xmlns:r="http://schemas.openxmlformats.org/officeDocument/2006/relationships" r:id="R103069358ef347b8"/>
              </a:rPr>
              <a:t>Devon Energy · Moving beyond pilots</a:t>
            </a:r>
          </a:p>
          <a:p xmlns:a="http://schemas.openxmlformats.org/drawingml/2006/main">
            <a:r>
              <a:rPr sz="9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s2.q4cdn.com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27CDBF8C-E50B-414E-B712-9A78FD235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14600"/>
            <a:ext cx="5429250" cy="3619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1" i="0">
                <a:solidFill>
                  <a:srgbClr val="3F6152"/>
                </a:solidFill>
                <a:latin typeface="Arial"/>
                <a:ea typeface="Arial"/>
                <a:cs typeface="Arial"/>
                <a:hlinkClick xmlns:r="http://schemas.openxmlformats.org/officeDocument/2006/relationships" r:id="Rcb1cf2d4ac754fa4"/>
              </a:rPr>
              <a:t>Devon Energy · More than 850 wells live</a:t>
            </a:r>
          </a:p>
          <a:p xmlns:a="http://schemas.openxmlformats.org/drawingml/2006/main">
            <a:r>
              <a:rPr sz="9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s2.q4cdn.com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AEA04A02-7958-42EC-BC1E-AE30044DD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47975"/>
            <a:ext cx="5429250" cy="3619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1" i="0">
                <a:solidFill>
                  <a:srgbClr val="3F6152"/>
                </a:solidFill>
                <a:latin typeface="Arial"/>
                <a:ea typeface="Arial"/>
                <a:cs typeface="Arial"/>
                <a:hlinkClick xmlns:r="http://schemas.openxmlformats.org/officeDocument/2006/relationships" r:id="R7537e450538648a2"/>
              </a:rPr>
              <a:t>Devon Energy · 1,000 wells live</a:t>
            </a:r>
          </a:p>
          <a:p xmlns:a="http://schemas.openxmlformats.org/drawingml/2006/main">
            <a:r>
              <a:rPr sz="9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s2.q4cdn.com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2AA6A1B5-1827-4154-84EA-AABE718AF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81350"/>
            <a:ext cx="5429250" cy="3619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1" i="0">
                <a:solidFill>
                  <a:srgbClr val="3F6152"/>
                </a:solidFill>
                <a:latin typeface="Arial"/>
                <a:ea typeface="Arial"/>
                <a:cs typeface="Arial"/>
                <a:hlinkClick xmlns:r="http://schemas.openxmlformats.org/officeDocument/2006/relationships" r:id="R1284c4451798432a"/>
              </a:rPr>
              <a:t>Chord Energy · About 99% of rod-lift wells</a:t>
            </a:r>
          </a:p>
          <a:p xmlns:a="http://schemas.openxmlformats.org/drawingml/2006/main">
            <a:r>
              <a:rPr sz="9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ir.chordenergy.com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DF8FCCFC-C5DA-4898-8A3E-45D613345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14725"/>
            <a:ext cx="5429250" cy="3619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1" i="0">
                <a:solidFill>
                  <a:srgbClr val="3F6152"/>
                </a:solidFill>
                <a:latin typeface="Arial"/>
                <a:ea typeface="Arial"/>
                <a:cs typeface="Arial"/>
                <a:hlinkClick xmlns:r="http://schemas.openxmlformats.org/officeDocument/2006/relationships" r:id="R2a44e04153544721"/>
              </a:rPr>
              <a:t>Chord Energy · Artificial-lift optimization continues</a:t>
            </a:r>
          </a:p>
          <a:p xmlns:a="http://schemas.openxmlformats.org/drawingml/2006/main">
            <a:r>
              <a:rPr sz="9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ir.chordenergy.com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DCACBC4C-3628-4296-913E-A73DB9B49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48100"/>
            <a:ext cx="5429250" cy="3619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1" i="0">
                <a:solidFill>
                  <a:srgbClr val="3F6152"/>
                </a:solidFill>
                <a:latin typeface="Arial"/>
                <a:ea typeface="Arial"/>
                <a:cs typeface="Arial"/>
                <a:hlinkClick xmlns:r="http://schemas.openxmlformats.org/officeDocument/2006/relationships" r:id="Rf205f5cf60044a62"/>
              </a:rPr>
              <a:t>ExxonMobil · More than 1,300 Permian wells</a:t>
            </a:r>
          </a:p>
          <a:p xmlns:a="http://schemas.openxmlformats.org/drawingml/2006/main">
            <a:r>
              <a:rPr sz="9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jpt.spe.org</a:t>
            </a:r>
          </a:p>
        </p:txBody>
      </p:sp>
      <p:sp>
        <p:nvSpPr>
          <p:cNvPr id="15" name="TextBox 14">
            <a:extLst xmlns:a="http://schemas.openxmlformats.org/drawingml/2006/main">
              <a:ext uri="{FF2B5EF4-FFF2-40B4-BE49-F238E27FC236}">
                <a16:creationId xmlns:a16="http://schemas.microsoft.com/office/drawing/2014/main" id="{F34DC60E-7F64-4EA5-B43A-CD5A4E51B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81475"/>
            <a:ext cx="5429250" cy="3619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1" i="0">
                <a:solidFill>
                  <a:srgbClr val="3F6152"/>
                </a:solidFill>
                <a:latin typeface="Arial"/>
                <a:ea typeface="Arial"/>
                <a:cs typeface="Arial"/>
                <a:hlinkClick xmlns:r="http://schemas.openxmlformats.org/officeDocument/2006/relationships" r:id="R31e1bb1834d74514"/>
              </a:rPr>
              <a:t>ExxonMobil · AI monitors production bottlenecks</a:t>
            </a:r>
          </a:p>
          <a:p xmlns:a="http://schemas.openxmlformats.org/drawingml/2006/main">
            <a:r>
              <a:rPr sz="9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corporate.exxonmobil.com</a:t>
            </a:r>
          </a:p>
        </p:txBody>
      </p:sp>
      <p:sp>
        <p:nvSpPr>
          <p:cNvPr id="16" name="TextBox 15">
            <a:extLst xmlns:a="http://schemas.openxmlformats.org/drawingml/2006/main">
              <a:ext uri="{FF2B5EF4-FFF2-40B4-BE49-F238E27FC236}">
                <a16:creationId xmlns:a16="http://schemas.microsoft.com/office/drawing/2014/main" id="{28EADFA3-E5CC-45B9-90FB-4CF94C1DD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14850"/>
            <a:ext cx="5429250" cy="3619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1" i="0">
                <a:solidFill>
                  <a:srgbClr val="3F6152"/>
                </a:solidFill>
                <a:latin typeface="Arial"/>
                <a:ea typeface="Arial"/>
                <a:cs typeface="Arial"/>
                <a:hlinkClick xmlns:r="http://schemas.openxmlformats.org/officeDocument/2006/relationships" r:id="R0e4f23674f7946e8"/>
              </a:rPr>
              <a:t>McKinsey · AI’s $230 billion upstream pay zone, Exhibit 2</a:t>
            </a:r>
          </a:p>
          <a:p xmlns:a="http://schemas.openxmlformats.org/drawingml/2006/main">
            <a:r>
              <a:rPr sz="9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www.mckinsey.com</a:t>
            </a:r>
          </a:p>
        </p:txBody>
      </p:sp>
      <p:sp>
        <p:nvSpPr>
          <p:cNvPr id="17" name="TextBox 16">
            <a:extLst xmlns:a="http://schemas.openxmlformats.org/drawingml/2006/main">
              <a:ext uri="{FF2B5EF4-FFF2-40B4-BE49-F238E27FC236}">
                <a16:creationId xmlns:a16="http://schemas.microsoft.com/office/drawing/2014/main" id="{E1FBDE7D-0374-4346-B3F8-40C8AAD01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48225"/>
            <a:ext cx="5429250" cy="3619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1" i="0">
                <a:solidFill>
                  <a:srgbClr val="3F6152"/>
                </a:solidFill>
                <a:latin typeface="Arial"/>
                <a:ea typeface="Arial"/>
                <a:cs typeface="Arial"/>
                <a:hlinkClick xmlns:r="http://schemas.openxmlformats.org/officeDocument/2006/relationships" r:id="Rf3fcf6819f7c4f1f"/>
              </a:rPr>
              <a:t>Chord Energy · Rod-pump run time</a:t>
            </a:r>
          </a:p>
          <a:p xmlns:a="http://schemas.openxmlformats.org/drawingml/2006/main">
            <a:r>
              <a:rPr sz="9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ir.chordenergy.com</a:t>
            </a:r>
          </a:p>
        </p:txBody>
      </p:sp>
      <p:sp>
        <p:nvSpPr>
          <p:cNvPr id="18" name="TextBox 17">
            <a:extLst xmlns:a="http://schemas.openxmlformats.org/drawingml/2006/main">
              <a:ext uri="{FF2B5EF4-FFF2-40B4-BE49-F238E27FC236}">
                <a16:creationId xmlns:a16="http://schemas.microsoft.com/office/drawing/2014/main" id="{BC5DDFD8-714A-4CF9-ABCA-637DAF402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81600"/>
            <a:ext cx="5429250" cy="3619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1" i="0">
                <a:solidFill>
                  <a:srgbClr val="3F6152"/>
                </a:solidFill>
                <a:latin typeface="Arial"/>
                <a:ea typeface="Arial"/>
                <a:cs typeface="Arial"/>
                <a:hlinkClick xmlns:r="http://schemas.openxmlformats.org/officeDocument/2006/relationships" r:id="Red1d6083b239453c"/>
              </a:rPr>
              <a:t>TotalEnergies / Microsoft · Fault-cause identification</a:t>
            </a:r>
          </a:p>
          <a:p xmlns:a="http://schemas.openxmlformats.org/drawingml/2006/main">
            <a:r>
              <a:rPr sz="9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www.microsoft.com</a:t>
            </a:r>
          </a:p>
        </p:txBody>
      </p:sp>
      <p:sp>
        <p:nvSpPr>
          <p:cNvPr id="19" name="TextBox 18">
            <a:extLst xmlns:a="http://schemas.openxmlformats.org/drawingml/2006/main">
              <a:ext uri="{FF2B5EF4-FFF2-40B4-BE49-F238E27FC236}">
                <a16:creationId xmlns:a16="http://schemas.microsoft.com/office/drawing/2014/main" id="{3487801F-6EE8-4C33-BE9E-B9D225B54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14975"/>
            <a:ext cx="5429250" cy="3619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1" i="0">
                <a:solidFill>
                  <a:srgbClr val="3F6152"/>
                </a:solidFill>
                <a:latin typeface="Arial"/>
                <a:ea typeface="Arial"/>
                <a:cs typeface="Arial"/>
                <a:hlinkClick xmlns:r="http://schemas.openxmlformats.org/officeDocument/2006/relationships" r:id="Rf9eaf750df824130"/>
              </a:rPr>
              <a:t>Encino Energy / Ambyint · Annual production decline rate</a:t>
            </a:r>
          </a:p>
          <a:p xmlns:a="http://schemas.openxmlformats.org/drawingml/2006/main">
            <a:r>
              <a:rPr sz="9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www.ambyint.com</a:t>
            </a:r>
          </a:p>
        </p:txBody>
      </p:sp>
      <p:sp>
        <p:nvSpPr>
          <p:cNvPr id="20" name="TextBox 19">
            <a:extLst xmlns:a="http://schemas.openxmlformats.org/drawingml/2006/main">
              <a:ext uri="{FF2B5EF4-FFF2-40B4-BE49-F238E27FC236}">
                <a16:creationId xmlns:a16="http://schemas.microsoft.com/office/drawing/2014/main" id="{22888EC3-93A4-4541-926B-3EFA521E2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48350"/>
            <a:ext cx="5429250" cy="3619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1" i="0">
                <a:solidFill>
                  <a:srgbClr val="3F6152"/>
                </a:solidFill>
                <a:latin typeface="Arial"/>
                <a:ea typeface="Arial"/>
                <a:cs typeface="Arial"/>
                <a:hlinkClick xmlns:r="http://schemas.openxmlformats.org/officeDocument/2006/relationships" r:id="R1e057f0b5ba240b1"/>
              </a:rPr>
              <a:t>ConocoPhillips / OPX Ai · Production versus forecast</a:t>
            </a:r>
          </a:p>
          <a:p xmlns:a="http://schemas.openxmlformats.org/drawingml/2006/main">
            <a:r>
              <a:rPr sz="9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jpt.spe.org</a:t>
            </a:r>
          </a:p>
        </p:txBody>
      </p:sp>
      <p:sp>
        <p:nvSpPr>
          <p:cNvPr id="21" name="TextBox 20">
            <a:extLst xmlns:a="http://schemas.openxmlformats.org/drawingml/2006/main">
              <a:ext uri="{FF2B5EF4-FFF2-40B4-BE49-F238E27FC236}">
                <a16:creationId xmlns:a16="http://schemas.microsoft.com/office/drawing/2014/main" id="{9E7D4D57-2EDC-4515-9EB9-4DC30E835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1847850"/>
            <a:ext cx="5429250" cy="3619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1" i="0">
                <a:solidFill>
                  <a:srgbClr val="3F6152"/>
                </a:solidFill>
                <a:latin typeface="Arial"/>
                <a:ea typeface="Arial"/>
                <a:cs typeface="Arial"/>
                <a:hlinkClick xmlns:r="http://schemas.openxmlformats.org/officeDocument/2006/relationships" r:id="R23e734175ab441f3"/>
              </a:rPr>
              <a:t>ADNOC / SLB · Engineering effort</a:t>
            </a:r>
          </a:p>
          <a:p xmlns:a="http://schemas.openxmlformats.org/drawingml/2006/main">
            <a:r>
              <a:rPr sz="9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adnoc.ae</a:t>
            </a:r>
          </a:p>
        </p:txBody>
      </p:sp>
      <p:sp>
        <p:nvSpPr>
          <p:cNvPr id="22" name="TextBox 21">
            <a:extLst xmlns:a="http://schemas.openxmlformats.org/drawingml/2006/main">
              <a:ext uri="{FF2B5EF4-FFF2-40B4-BE49-F238E27FC236}">
                <a16:creationId xmlns:a16="http://schemas.microsoft.com/office/drawing/2014/main" id="{C6BD9257-95EA-413A-9712-1AC1636AF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181225"/>
            <a:ext cx="5429250" cy="3619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1" i="0">
                <a:solidFill>
                  <a:srgbClr val="3F6152"/>
                </a:solidFill>
                <a:latin typeface="Arial"/>
                <a:ea typeface="Arial"/>
                <a:cs typeface="Arial"/>
                <a:hlinkClick xmlns:r="http://schemas.openxmlformats.org/officeDocument/2006/relationships" r:id="R0fdfd99e3387454a"/>
              </a:rPr>
              <a:t>Continental Resources / UiPath / Databricks · Manual validation time</a:t>
            </a:r>
          </a:p>
          <a:p xmlns:a="http://schemas.openxmlformats.org/drawingml/2006/main">
            <a:r>
              <a:rPr sz="9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www.uipath.com</a:t>
            </a:r>
          </a:p>
        </p:txBody>
      </p:sp>
      <p:sp>
        <p:nvSpPr>
          <p:cNvPr id="23" name="TextBox 22">
            <a:extLst xmlns:a="http://schemas.openxmlformats.org/drawingml/2006/main">
              <a:ext uri="{FF2B5EF4-FFF2-40B4-BE49-F238E27FC236}">
                <a16:creationId xmlns:a16="http://schemas.microsoft.com/office/drawing/2014/main" id="{EDCA1863-410C-4298-8FEB-ABB8170BC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514600"/>
            <a:ext cx="5429250" cy="3619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1" i="0">
                <a:solidFill>
                  <a:srgbClr val="3F6152"/>
                </a:solidFill>
                <a:latin typeface="Arial"/>
                <a:ea typeface="Arial"/>
                <a:cs typeface="Arial"/>
                <a:hlinkClick xmlns:r="http://schemas.openxmlformats.org/officeDocument/2006/relationships" r:id="Re22b498b0ed0486b"/>
              </a:rPr>
              <a:t>Expand Energy · Snowflake / Snowpark / Cortex</a:t>
            </a:r>
          </a:p>
          <a:p xmlns:a="http://schemas.openxmlformats.org/drawingml/2006/main">
            <a:r>
              <a:rPr sz="9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www.snowflake.com</a:t>
            </a:r>
          </a:p>
        </p:txBody>
      </p:sp>
      <p:sp>
        <p:nvSpPr>
          <p:cNvPr id="24" name="TextBox 23">
            <a:extLst xmlns:a="http://schemas.openxmlformats.org/drawingml/2006/main">
              <a:ext uri="{FF2B5EF4-FFF2-40B4-BE49-F238E27FC236}">
                <a16:creationId xmlns:a16="http://schemas.microsoft.com/office/drawing/2014/main" id="{241F0154-DEC0-43F1-9340-F0C9A206B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847975"/>
            <a:ext cx="5429250" cy="3619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1" i="0">
                <a:solidFill>
                  <a:srgbClr val="3F6152"/>
                </a:solidFill>
                <a:latin typeface="Arial"/>
                <a:ea typeface="Arial"/>
                <a:cs typeface="Arial"/>
                <a:hlinkClick xmlns:r="http://schemas.openxmlformats.org/officeDocument/2006/relationships" r:id="R2c6c5d98ea9a410c"/>
              </a:rPr>
              <a:t>Devon Energy · Snowflake + Whitson</a:t>
            </a:r>
          </a:p>
          <a:p xmlns:a="http://schemas.openxmlformats.org/drawingml/2006/main">
            <a:r>
              <a:rPr sz="9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www.snowflake.com</a:t>
            </a:r>
          </a:p>
        </p:txBody>
      </p:sp>
      <p:sp>
        <p:nvSpPr>
          <p:cNvPr id="25" name="TextBox 24">
            <a:extLst xmlns:a="http://schemas.openxmlformats.org/drawingml/2006/main">
              <a:ext uri="{FF2B5EF4-FFF2-40B4-BE49-F238E27FC236}">
                <a16:creationId xmlns:a16="http://schemas.microsoft.com/office/drawing/2014/main" id="{89FED346-8B45-449E-B759-C74410903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181350"/>
            <a:ext cx="5429250" cy="3619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1" i="0">
                <a:solidFill>
                  <a:srgbClr val="3F6152"/>
                </a:solidFill>
                <a:latin typeface="Arial"/>
                <a:ea typeface="Arial"/>
                <a:cs typeface="Arial"/>
                <a:hlinkClick xmlns:r="http://schemas.openxmlformats.org/officeDocument/2006/relationships" r:id="Rd8f4a9a2a49b4e8b"/>
              </a:rPr>
              <a:t>EQT · Context Labs DaaS / emissions data framework</a:t>
            </a:r>
          </a:p>
          <a:p xmlns:a="http://schemas.openxmlformats.org/drawingml/2006/main">
            <a:r>
              <a:rPr sz="9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esg.eqt.com</a:t>
            </a:r>
          </a:p>
        </p:txBody>
      </p:sp>
      <p:sp>
        <p:nvSpPr>
          <p:cNvPr id="26" name="TextBox 25">
            <a:extLst xmlns:a="http://schemas.openxmlformats.org/drawingml/2006/main">
              <a:ext uri="{FF2B5EF4-FFF2-40B4-BE49-F238E27FC236}">
                <a16:creationId xmlns:a16="http://schemas.microsoft.com/office/drawing/2014/main" id="{1156BB59-0F33-4E1D-AE00-E9489C4A9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514725"/>
            <a:ext cx="5429250" cy="3619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1" i="0">
                <a:solidFill>
                  <a:srgbClr val="3F6152"/>
                </a:solidFill>
                <a:latin typeface="Arial"/>
                <a:ea typeface="Arial"/>
                <a:cs typeface="Arial"/>
                <a:hlinkClick xmlns:r="http://schemas.openxmlformats.org/officeDocument/2006/relationships" r:id="Rd5b2657adbc64d39"/>
              </a:rPr>
              <a:t>SPE-221571-MS, pp. 4–7</a:t>
            </a:r>
          </a:p>
          <a:p xmlns:a="http://schemas.openxmlformats.org/drawingml/2006/main">
            <a:r>
              <a:rPr sz="9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dam.bakerhughes.com</a:t>
            </a:r>
          </a:p>
        </p:txBody>
      </p:sp>
      <p:sp>
        <p:nvSpPr>
          <p:cNvPr id="27" name="TextBox 26">
            <a:extLst xmlns:a="http://schemas.openxmlformats.org/drawingml/2006/main">
              <a:ext uri="{FF2B5EF4-FFF2-40B4-BE49-F238E27FC236}">
                <a16:creationId xmlns:a16="http://schemas.microsoft.com/office/drawing/2014/main" id="{E364D30D-5CFB-4768-9AEF-DAB1A5512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5429250" cy="3619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1" i="0">
                <a:solidFill>
                  <a:srgbClr val="3F6152"/>
                </a:solidFill>
                <a:latin typeface="Arial"/>
                <a:ea typeface="Arial"/>
                <a:cs typeface="Arial"/>
                <a:hlinkClick xmlns:r="http://schemas.openxmlformats.org/officeDocument/2006/relationships" r:id="R21c2cc6485744f1c"/>
              </a:rPr>
              <a:t>Havtil · Order to Equinor (automated drilling)</a:t>
            </a:r>
          </a:p>
          <a:p xmlns:a="http://schemas.openxmlformats.org/drawingml/2006/main">
            <a:r>
              <a:rPr sz="9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www.havtil.no</a:t>
            </a:r>
          </a:p>
        </p:txBody>
      </p:sp>
      <p:sp>
        <p:nvSpPr>
          <p:cNvPr id="28" name="TextBox 27">
            <a:extLst xmlns:a="http://schemas.openxmlformats.org/drawingml/2006/main">
              <a:ext uri="{FF2B5EF4-FFF2-40B4-BE49-F238E27FC236}">
                <a16:creationId xmlns:a16="http://schemas.microsoft.com/office/drawing/2014/main" id="{0A31E36E-7882-49ED-A3F4-B069FA331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181475"/>
            <a:ext cx="5429250" cy="3619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1" i="0">
                <a:solidFill>
                  <a:srgbClr val="3F6152"/>
                </a:solidFill>
                <a:latin typeface="Arial"/>
                <a:ea typeface="Arial"/>
                <a:cs typeface="Arial"/>
                <a:hlinkClick xmlns:r="http://schemas.openxmlformats.org/officeDocument/2006/relationships" r:id="Re08988fa89e442bf"/>
              </a:rPr>
              <a:t>Havtil · Vår Energi audit (automated drilling)</a:t>
            </a:r>
          </a:p>
          <a:p xmlns:a="http://schemas.openxmlformats.org/drawingml/2006/main">
            <a:r>
              <a:rPr sz="9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www.havtil.no</a:t>
            </a:r>
          </a:p>
        </p:txBody>
      </p:sp>
      <p:sp>
        <p:nvSpPr>
          <p:cNvPr id="29" name="TextBox 28">
            <a:extLst xmlns:a="http://schemas.openxmlformats.org/drawingml/2006/main">
              <a:ext uri="{FF2B5EF4-FFF2-40B4-BE49-F238E27FC236}">
                <a16:creationId xmlns:a16="http://schemas.microsoft.com/office/drawing/2014/main" id="{61B608D2-7954-4747-8AF8-3ACD68460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514850"/>
            <a:ext cx="5429250" cy="3619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1" i="0">
                <a:solidFill>
                  <a:srgbClr val="3F6152"/>
                </a:solidFill>
                <a:latin typeface="Arial"/>
                <a:ea typeface="Arial"/>
                <a:cs typeface="Arial"/>
                <a:hlinkClick xmlns:r="http://schemas.openxmlformats.org/officeDocument/2006/relationships" r:id="Ra7f37a6e730a46c5"/>
              </a:rPr>
              <a:t>EY Future of Energy Survey 2025 (n=508)</a:t>
            </a:r>
          </a:p>
          <a:p xmlns:a="http://schemas.openxmlformats.org/drawingml/2006/main">
            <a:r>
              <a:rPr sz="9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www.ey.com</a:t>
            </a:r>
          </a:p>
        </p:txBody>
      </p:sp>
      <p:sp>
        <p:nvSpPr>
          <p:cNvPr id="30" name="TextBox 29">
            <a:extLst xmlns:a="http://schemas.openxmlformats.org/drawingml/2006/main">
              <a:ext uri="{FF2B5EF4-FFF2-40B4-BE49-F238E27FC236}">
                <a16:creationId xmlns:a16="http://schemas.microsoft.com/office/drawing/2014/main" id="{D5D44BF8-DD39-4FB0-A880-2635A32A2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848225"/>
            <a:ext cx="5429250" cy="3619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1" i="0">
                <a:solidFill>
                  <a:srgbClr val="3F6152"/>
                </a:solidFill>
                <a:latin typeface="Arial"/>
                <a:ea typeface="Arial"/>
                <a:cs typeface="Arial"/>
                <a:hlinkClick xmlns:r="http://schemas.openxmlformats.org/officeDocument/2006/relationships" r:id="R0de15e0da47a4074"/>
              </a:rPr>
              <a:t>SLB · Some shipping documents still needed a person</a:t>
            </a:r>
          </a:p>
          <a:p xmlns:a="http://schemas.openxmlformats.org/drawingml/2006/main">
            <a:r>
              <a:rPr sz="9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learn.microsoft.com</a:t>
            </a:r>
          </a:p>
        </p:txBody>
      </p:sp>
      <p:sp>
        <p:nvSpPr>
          <p:cNvPr id="31" name="TextBox 30">
            <a:extLst xmlns:a="http://schemas.openxmlformats.org/drawingml/2006/main">
              <a:ext uri="{FF2B5EF4-FFF2-40B4-BE49-F238E27FC236}">
                <a16:creationId xmlns:a16="http://schemas.microsoft.com/office/drawing/2014/main" id="{CED92932-D261-4DBD-B55D-F30850EDB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181600"/>
            <a:ext cx="5429250" cy="3619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1" i="0">
                <a:solidFill>
                  <a:srgbClr val="3F6152"/>
                </a:solidFill>
                <a:latin typeface="Arial"/>
                <a:ea typeface="Arial"/>
                <a:cs typeface="Arial"/>
                <a:hlinkClick xmlns:r="http://schemas.openxmlformats.org/officeDocument/2006/relationships" r:id="R2fa556a670664415"/>
              </a:rPr>
              <a:t>Oxy · Remote-site connectivity became a pilot question</a:t>
            </a:r>
          </a:p>
          <a:p xmlns:a="http://schemas.openxmlformats.org/drawingml/2006/main">
            <a:r>
              <a:rPr sz="9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connect.spe.org</a:t>
            </a:r>
          </a:p>
        </p:txBody>
      </p:sp>
      <p:sp>
        <p:nvSpPr>
          <p:cNvPr id="32" name="TextBox 31">
            <a:extLst xmlns:a="http://schemas.openxmlformats.org/drawingml/2006/main">
              <a:ext uri="{FF2B5EF4-FFF2-40B4-BE49-F238E27FC236}">
                <a16:creationId xmlns:a16="http://schemas.microsoft.com/office/drawing/2014/main" id="{1AF42B84-E319-45C1-AF65-DAF6D69F2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514975"/>
            <a:ext cx="5429250" cy="3619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1" i="0">
                <a:solidFill>
                  <a:srgbClr val="3F6152"/>
                </a:solidFill>
                <a:latin typeface="Arial"/>
                <a:ea typeface="Arial"/>
                <a:cs typeface="Arial"/>
                <a:hlinkClick xmlns:r="http://schemas.openxmlformats.org/officeDocument/2006/relationships" r:id="R4e996f9e9c9a4fce"/>
              </a:rPr>
              <a:t>NORCE / UiS / Stanford · Repeated geosteering runs produced different paths</a:t>
            </a:r>
          </a:p>
          <a:p xmlns:a="http://schemas.openxmlformats.org/drawingml/2006/main">
            <a:r>
              <a:rPr sz="950" b="0" i="0">
                <a:solidFill>
                  <a:srgbClr val="5E675E"/>
                </a:solidFill>
                <a:latin typeface="Arial"/>
                <a:ea typeface="Arial"/>
                <a:cs typeface="Arial"/>
              </a:rPr>
              <a:t>www.norceresearch.no</a:t>
            </a:r>
          </a:p>
        </p:txBody>
      </p:sp>
      <p:sp>
        <p:nvSpPr>
          <p:cNvPr id="33" name="TextBox 32">
            <a:extLst xmlns:a="http://schemas.openxmlformats.org/drawingml/2006/main">
              <a:ext uri="{FF2B5EF4-FFF2-40B4-BE49-F238E27FC236}">
                <a16:creationId xmlns:a16="http://schemas.microsoft.com/office/drawing/2014/main" id="{4E18A269-34B2-4B36-849A-DC5574939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848350"/>
            <a:ext cx="5429250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>
            <a:spAutoFit/>
          </a:bodyPr>
          <a:lstStyle xmlns:a="http://schemas.openxmlformats.org/drawingml/2006/main"/>
          <a:p xmlns:a="http://schemas.openxmlformats.org/drawingml/2006/main">
            <a:r>
              <a:rPr sz="1050" b="1" i="0">
                <a:solidFill>
                  <a:srgbClr val="3F6152"/>
                </a:solidFill>
                <a:latin typeface="Arial"/>
                <a:ea typeface="Arial"/>
                <a:cs typeface="Arial"/>
                <a:hlinkClick xmlns:r="http://schemas.openxmlformats.org/officeDocument/2006/relationships" r:id="R67fef6c58f204ff1"/>
              </a:rPr>
              <a:t>Novi Labs · Unit mismatch in an anonymous forecasting pilot (2023)</a:t>
            </a:r>
          </a:p>
          <a:p xmlns:a="http://schemas.openxmlformats.org/drawingml/2006/main">
            <a:r>
              <a:rPr sz="1050" b="1" i="0">
                <a:solidFill>
                  <a:srgbClr val="3F6152"/>
                </a:solidFill>
                <a:latin typeface="Arial"/>
                <a:ea typeface="Arial"/>
                <a:cs typeface="Arial"/>
                <a:hlinkClick xmlns:r="http://schemas.openxmlformats.org/officeDocument/2006/relationships" r:id="R7abfd35db36f4069"/>
              </a:rPr>
              <a:t>novilabs.com</a:t>
            </a:r>
          </a:p>
        </p:txBody>
      </p:sp>
    </p:spTree>
    <p:extLst>
      <p:ext uri="{BB962C8B-B14F-4D97-AF65-F5344CB8AC3E}">
        <p14:creationId xmlns:p14="http://schemas.microsoft.com/office/powerpoint/2010/main" val="1136670966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F6152"/>
      </a:hlink>
      <a:folHlink>
        <a:srgbClr val="3F615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2026-10-09T02:16:34.7230000Z</dcterms:created>
  <dcterms:modified xsi:type="dcterms:W3CDTF">2026-10-09T02:16:34.7230000Z</dcterms:modified>
</coreProperties>
</file>